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2" r:id="rId6"/>
    <p:sldMasterId id="2147483707" r:id="rId7"/>
    <p:sldMasterId id="2147483730" r:id="rId8"/>
  </p:sldMasterIdLst>
  <p:notesMasterIdLst>
    <p:notesMasterId r:id="rId30"/>
  </p:notesMasterIdLst>
  <p:handoutMasterIdLst>
    <p:handoutMasterId r:id="rId31"/>
  </p:handoutMasterIdLst>
  <p:sldIdLst>
    <p:sldId id="265" r:id="rId9"/>
    <p:sldId id="266" r:id="rId10"/>
    <p:sldId id="267" r:id="rId11"/>
    <p:sldId id="269" r:id="rId12"/>
    <p:sldId id="270" r:id="rId13"/>
    <p:sldId id="271" r:id="rId14"/>
    <p:sldId id="272" r:id="rId15"/>
    <p:sldId id="273" r:id="rId16"/>
    <p:sldId id="274" r:id="rId17"/>
    <p:sldId id="275" r:id="rId18"/>
    <p:sldId id="284" r:id="rId19"/>
    <p:sldId id="285" r:id="rId20"/>
    <p:sldId id="286" r:id="rId21"/>
    <p:sldId id="287" r:id="rId22"/>
    <p:sldId id="276" r:id="rId23"/>
    <p:sldId id="277" r:id="rId24"/>
    <p:sldId id="278" r:id="rId25"/>
    <p:sldId id="280" r:id="rId26"/>
    <p:sldId id="281" r:id="rId27"/>
    <p:sldId id="282" r:id="rId28"/>
    <p:sldId id="283" r:id="rId2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9">
          <p15:clr>
            <a:srgbClr val="A4A3A4"/>
          </p15:clr>
        </p15:guide>
        <p15:guide id="2" pos="194">
          <p15:clr>
            <a:srgbClr val="A4A3A4"/>
          </p15:clr>
        </p15:guide>
      </p15:sldGuideLst>
    </p:ext>
    <p:ext uri="{2D200454-40CA-4A62-9FC3-DE9A4176ACB9}">
      <p15:notesGuideLst xmlns:p15="http://schemas.microsoft.com/office/powerpoint/2012/main">
        <p15:guide id="1" orient="horz" pos="3224">
          <p15:clr>
            <a:srgbClr val="A4A3A4"/>
          </p15:clr>
        </p15:guide>
        <p15:guide id="2" pos="108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0941" autoAdjust="0"/>
  </p:normalViewPr>
  <p:slideViewPr>
    <p:cSldViewPr snapToGrid="0" showGuides="1">
      <p:cViewPr varScale="1">
        <p:scale>
          <a:sx n="64" d="100"/>
          <a:sy n="64" d="100"/>
        </p:scale>
        <p:origin x="1340" y="36"/>
      </p:cViewPr>
      <p:guideLst>
        <p:guide orient="horz" pos="779"/>
        <p:guide pos="19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7" d="100"/>
          <a:sy n="47" d="100"/>
        </p:scale>
        <p:origin x="2748" y="72"/>
      </p:cViewPr>
      <p:guideLst>
        <p:guide orient="horz" pos="3224"/>
        <p:guide pos="108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B228672-4337-41E0-A109-2BF6C0A0EED5}" type="datetimeFigureOut">
              <a:rPr lang="en-US" smtClean="0"/>
              <a:pPr/>
              <a:t>2/12/2019</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134058870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717527" y="768350"/>
            <a:ext cx="5010150" cy="3836988"/>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717527" y="4859817"/>
            <a:ext cx="5010149" cy="4605576"/>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444842" y="5117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49791" y="170578"/>
            <a:ext cx="6729545" cy="225208"/>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100" b="0" dirty="0" smtClean="0">
                <a:latin typeface="Arial" panose="020B0604020202020204" pitchFamily="34" charset="0"/>
                <a:cs typeface="Arial" panose="020B0604020202020204" pitchFamily="34" charset="0"/>
              </a:rPr>
              <a:t>Java Servlets 3.0		                                         Inter-Servlet Communication</a:t>
            </a:r>
          </a:p>
        </p:txBody>
      </p:sp>
      <p:sp>
        <p:nvSpPr>
          <p:cNvPr id="12" name="Rectangle 14"/>
          <p:cNvSpPr>
            <a:spLocks noChangeArrowheads="1"/>
          </p:cNvSpPr>
          <p:nvPr/>
        </p:nvSpPr>
        <p:spPr bwMode="auto">
          <a:xfrm>
            <a:off x="4102225" y="9630201"/>
            <a:ext cx="2859730" cy="245660"/>
          </a:xfrm>
          <a:prstGeom prst="rect">
            <a:avLst/>
          </a:prstGeom>
          <a:noFill/>
          <a:ln w="9525">
            <a:noFill/>
            <a:miter lim="800000"/>
            <a:headEnd/>
            <a:tailEnd/>
          </a:ln>
          <a:effectLst/>
        </p:spPr>
        <p:txBody>
          <a:bodyPr lIns="100138" tIns="50069" rIns="100138" bIns="50069"/>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Page </a:t>
            </a:r>
            <a:r>
              <a:rPr lang="en-US" sz="1000" dirty="0" smtClean="0">
                <a:latin typeface="Arial" panose="020B0604020202020204" pitchFamily="34" charset="0"/>
                <a:cs typeface="Arial" panose="020B0604020202020204" pitchFamily="34" charset="0"/>
              </a:rPr>
              <a:t>04-</a:t>
            </a:r>
            <a:fld id="{BD9FB300-F9DC-4669-88F4-967ABA23CC04}" type="slidenum">
              <a:rPr lang="en-US" sz="1000" smtClean="0">
                <a:latin typeface="Arial" panose="020B0604020202020204" pitchFamily="34" charset="0"/>
                <a:cs typeface="Arial" panose="020B0604020202020204"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7" name="Text Box 9"/>
          <p:cNvSpPr txBox="1">
            <a:spLocks noChangeArrowheads="1"/>
          </p:cNvSpPr>
          <p:nvPr/>
        </p:nvSpPr>
        <p:spPr bwMode="auto">
          <a:xfrm>
            <a:off x="-11376" y="717181"/>
            <a:ext cx="1600200" cy="276999"/>
          </a:xfrm>
          <a:prstGeom prst="rect">
            <a:avLst/>
          </a:prstGeom>
          <a:noFill/>
          <a:ln w="9525">
            <a:noFill/>
            <a:miter lim="800000"/>
            <a:headEnd/>
            <a:tailEnd/>
          </a:ln>
          <a:effectLst/>
        </p:spPr>
        <p:txBody>
          <a:bodyPr>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3092933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142875" y="1133475"/>
            <a:ext cx="1209675"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itchFamily="34" charset="0"/>
                <a:cs typeface="Arial" pitchFamily="34" charset="0"/>
              </a:rPr>
              <a:t>Add instructor notes here. </a:t>
            </a:r>
            <a:endParaRPr lang="en-US" sz="1000" b="0" dirty="0">
              <a:latin typeface="Arial" pitchFamily="34" charset="0"/>
              <a:cs typeface="Arial" pitchFamily="34" charset="0"/>
            </a:endParaRPr>
          </a:p>
        </p:txBody>
      </p:sp>
      <p:sp>
        <p:nvSpPr>
          <p:cNvPr id="5" name="Slide Image Placeholder 4"/>
          <p:cNvSpPr>
            <a:spLocks noGrp="1" noRot="1" noChangeAspect="1"/>
          </p:cNvSpPr>
          <p:nvPr>
            <p:ph type="sldImg"/>
          </p:nvPr>
        </p:nvSpPr>
        <p:spPr>
          <a:xfrm>
            <a:off x="1665288" y="768350"/>
            <a:ext cx="5114925" cy="3836988"/>
          </a:xfrm>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395803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Grp="1" noChangeArrowheads="1"/>
          </p:cNvSpPr>
          <p:nvPr>
            <p:ph type="body" idx="1"/>
          </p:nvPr>
        </p:nvSpPr>
        <p:spPr/>
        <p:txBody>
          <a:bodyPr/>
          <a:lstStyle/>
          <a:p>
            <a:r>
              <a:rPr lang="en-US" smtClean="0"/>
              <a:t>Note:</a:t>
            </a:r>
          </a:p>
          <a:p>
            <a:r>
              <a:rPr lang="en-US" smtClean="0"/>
              <a:t>Refer to ProductServlet, DisplayProductInfo, product.html partial code below:</a:t>
            </a:r>
          </a:p>
          <a:p>
            <a:r>
              <a:rPr lang="en-US" smtClean="0"/>
              <a:t>Execute the code by invoking the product.html first and fill in required fields. Data is fetched into ProductServlet and then forwarded to DisplayProductInfo servlet</a:t>
            </a:r>
            <a:endParaRPr lang="en-US" dirty="0"/>
          </a:p>
        </p:txBody>
      </p:sp>
      <p:sp>
        <p:nvSpPr>
          <p:cNvPr id="7" name="Text Box 4"/>
          <p:cNvSpPr txBox="1">
            <a:spLocks noChangeArrowheads="1"/>
          </p:cNvSpPr>
          <p:nvPr/>
        </p:nvSpPr>
        <p:spPr bwMode="auto">
          <a:xfrm>
            <a:off x="152400" y="1295400"/>
            <a:ext cx="1143000" cy="1169551"/>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Run the </a:t>
            </a:r>
            <a:r>
              <a:rPr lang="en-US" sz="1000" dirty="0" err="1">
                <a:latin typeface="Arial" panose="020B0604020202020204" pitchFamily="34" charset="0"/>
                <a:cs typeface="Arial" panose="020B0604020202020204" pitchFamily="34" charset="0"/>
              </a:rPr>
              <a:t>servlet</a:t>
            </a:r>
            <a:r>
              <a:rPr lang="en-US" sz="1000" dirty="0">
                <a:latin typeface="Arial" panose="020B0604020202020204" pitchFamily="34" charset="0"/>
                <a:cs typeface="Arial" panose="020B0604020202020204" pitchFamily="34" charset="0"/>
              </a:rPr>
              <a:t> after explaining the code. Show the request </a:t>
            </a:r>
            <a:r>
              <a:rPr lang="en-US" sz="1000" dirty="0" smtClean="0">
                <a:latin typeface="Arial" panose="020B0604020202020204" pitchFamily="34" charset="0"/>
                <a:cs typeface="Arial" panose="020B0604020202020204" pitchFamily="34" charset="0"/>
              </a:rPr>
              <a:t>info </a:t>
            </a:r>
            <a:r>
              <a:rPr lang="en-US" sz="1000" dirty="0">
                <a:latin typeface="Arial" panose="020B0604020202020204" pitchFamily="34" charset="0"/>
                <a:cs typeface="Arial" panose="020B0604020202020204" pitchFamily="34" charset="0"/>
              </a:rPr>
              <a:t>returned in the </a:t>
            </a:r>
            <a:r>
              <a:rPr lang="en-US" sz="1000" dirty="0" smtClean="0">
                <a:latin typeface="Arial" panose="020B0604020202020204" pitchFamily="34" charset="0"/>
                <a:cs typeface="Arial" panose="020B0604020202020204" pitchFamily="34" charset="0"/>
              </a:rPr>
              <a:t>DisplayProductInfo </a:t>
            </a:r>
            <a:r>
              <a:rPr lang="en-US" sz="1000" dirty="0">
                <a:latin typeface="Arial" panose="020B0604020202020204" pitchFamily="34" charset="0"/>
                <a:cs typeface="Arial" panose="020B0604020202020204" pitchFamily="34" charset="0"/>
              </a:rPr>
              <a:t>servlet.</a:t>
            </a: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298843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Grp="1" noChangeArrowheads="1"/>
          </p:cNvSpPr>
          <p:nvPr>
            <p:ph type="body" idx="1"/>
          </p:nvPr>
        </p:nvSpPr>
        <p:spPr/>
        <p:txBody>
          <a:bodyPr/>
          <a:lstStyle/>
          <a:p>
            <a:r>
              <a:rPr lang="en-US" smtClean="0"/>
              <a:t>Note:</a:t>
            </a:r>
          </a:p>
          <a:p>
            <a:r>
              <a:rPr lang="en-US" smtClean="0"/>
              <a:t>Refer to PresentationServlet, ItemServlet, ErrorServlet partial code below:</a:t>
            </a:r>
          </a:p>
          <a:p>
            <a:r>
              <a:rPr lang="en-US" smtClean="0"/>
              <a:t>Execute the code by invoking the PresentationServlet with no item appended as query parameter. </a:t>
            </a:r>
          </a:p>
          <a:p>
            <a:endParaRPr lang="en-US" smtClean="0"/>
          </a:p>
          <a:p>
            <a:r>
              <a:rPr lang="en-US" smtClean="0"/>
              <a:t>Then execute PresentationServlet with item appended as query parameter</a:t>
            </a:r>
          </a:p>
          <a:p>
            <a:endParaRPr lang="en-US" smtClean="0"/>
          </a:p>
          <a:p>
            <a:r>
              <a:rPr lang="en-US" smtClean="0"/>
              <a:t>http://localhost:9090/InterServletCommunication/PresentationServlet</a:t>
            </a:r>
          </a:p>
          <a:p>
            <a:endParaRPr lang="en-US" smtClean="0"/>
          </a:p>
          <a:p>
            <a:r>
              <a:rPr lang="en-US" smtClean="0"/>
              <a:t>By appending item as query parameter</a:t>
            </a:r>
          </a:p>
          <a:p>
            <a:r>
              <a:rPr lang="en-US" smtClean="0"/>
              <a:t>http://localhost:9090/InterServletCommunication/PresentationServlet?item=coffee</a:t>
            </a:r>
          </a:p>
          <a:p>
            <a:endParaRPr lang="en-US" smtClean="0"/>
          </a:p>
          <a:p>
            <a:r>
              <a:rPr lang="en-US" smtClean="0"/>
              <a:t>Here the response of ItemServlet is included in PresentationServlet</a:t>
            </a:r>
            <a:endParaRPr lang="en-US" dirty="0"/>
          </a:p>
        </p:txBody>
      </p:sp>
      <p:sp>
        <p:nvSpPr>
          <p:cNvPr id="7" name="Text Box 4"/>
          <p:cNvSpPr txBox="1">
            <a:spLocks noChangeArrowheads="1"/>
          </p:cNvSpPr>
          <p:nvPr/>
        </p:nvSpPr>
        <p:spPr bwMode="auto">
          <a:xfrm>
            <a:off x="152400" y="1295400"/>
            <a:ext cx="1200150" cy="861774"/>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Run the </a:t>
            </a:r>
            <a:r>
              <a:rPr lang="en-US" sz="1000" dirty="0" err="1">
                <a:latin typeface="Arial" panose="020B0604020202020204" pitchFamily="34" charset="0"/>
                <a:cs typeface="Arial" panose="020B0604020202020204" pitchFamily="34" charset="0"/>
              </a:rPr>
              <a:t>servlet</a:t>
            </a:r>
            <a:r>
              <a:rPr lang="en-US" sz="1000" dirty="0">
                <a:latin typeface="Arial" panose="020B0604020202020204" pitchFamily="34" charset="0"/>
                <a:cs typeface="Arial" panose="020B0604020202020204" pitchFamily="34" charset="0"/>
              </a:rPr>
              <a:t> after explaining the code. Show </a:t>
            </a:r>
            <a:r>
              <a:rPr lang="en-US" sz="1000" dirty="0" smtClean="0">
                <a:latin typeface="Arial" panose="020B0604020202020204" pitchFamily="34" charset="0"/>
                <a:cs typeface="Arial" panose="020B0604020202020204" pitchFamily="34" charset="0"/>
              </a:rPr>
              <a:t>how the include method is used</a:t>
            </a:r>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175522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3" name="Rectangle 6"/>
          <p:cNvSpPr>
            <a:spLocks noGrp="1" noChangeArrowheads="1"/>
          </p:cNvSpPr>
          <p:nvPr>
            <p:ph type="body" idx="1"/>
          </p:nvPr>
        </p:nvSpPr>
        <p:spPr/>
        <p:txBody>
          <a:bodyPr/>
          <a:lstStyle/>
          <a:p>
            <a:r>
              <a:rPr lang="en-US" dirty="0" smtClean="0"/>
              <a:t>Client Side Dispatch</a:t>
            </a:r>
          </a:p>
          <a:p>
            <a:endParaRPr lang="en-US" dirty="0" smtClean="0"/>
          </a:p>
          <a:p>
            <a:r>
              <a:rPr lang="en-US" dirty="0" smtClean="0"/>
              <a:t> Make use of method, </a:t>
            </a:r>
            <a:r>
              <a:rPr lang="en-US" dirty="0" err="1" smtClean="0"/>
              <a:t>response.sendRedirect</a:t>
            </a:r>
            <a:r>
              <a:rPr lang="en-US" dirty="0" smtClean="0"/>
              <a:t>(“URL Pattern”);</a:t>
            </a:r>
          </a:p>
          <a:p>
            <a:endParaRPr lang="en-US" dirty="0" smtClean="0"/>
          </a:p>
          <a:p>
            <a:r>
              <a:rPr lang="en-US" dirty="0" smtClean="0"/>
              <a:t>In this, a servlet may not be able to process the request completely and sends it back to the browser with HTTP Response Code as 300 for Redirection.</a:t>
            </a:r>
          </a:p>
          <a:p>
            <a:endParaRPr lang="en-US" dirty="0" smtClean="0"/>
          </a:p>
          <a:p>
            <a:r>
              <a:rPr lang="en-US" dirty="0" smtClean="0"/>
              <a:t>This will result in a new URL to be created and start of another Request-Response lifecycle. </a:t>
            </a:r>
          </a:p>
          <a:p>
            <a:endParaRPr lang="en-US" dirty="0" smtClean="0"/>
          </a:p>
          <a:p>
            <a:r>
              <a:rPr lang="en-US" dirty="0" smtClean="0"/>
              <a:t>The URL pattern will change in browser as contrast to Server side dispatch</a:t>
            </a:r>
            <a:endParaRPr lang="en-US" dirty="0"/>
          </a:p>
        </p:txBody>
      </p:sp>
      <p:sp>
        <p:nvSpPr>
          <p:cNvPr id="4" name="Text Box 5"/>
          <p:cNvSpPr txBox="1">
            <a:spLocks noChangeArrowheads="1"/>
          </p:cNvSpPr>
          <p:nvPr/>
        </p:nvSpPr>
        <p:spPr bwMode="auto">
          <a:xfrm>
            <a:off x="133350" y="1295400"/>
            <a:ext cx="1276350" cy="861774"/>
          </a:xfrm>
          <a:prstGeom prst="rect">
            <a:avLst/>
          </a:prstGeom>
          <a:noFill/>
          <a:ln w="9525">
            <a:noFill/>
            <a:miter lim="800000"/>
            <a:headEnd/>
            <a:tailEnd/>
          </a:ln>
        </p:spPr>
        <p:txBody>
          <a:bodyPr wrap="square">
            <a:spAutoFit/>
          </a:bodyPr>
          <a:lstStyle/>
          <a:p>
            <a:r>
              <a:rPr lang="en-US" sz="1000" dirty="0" smtClean="0">
                <a:solidFill>
                  <a:prstClr val="black"/>
                </a:solidFill>
                <a:latin typeface="Arial" panose="020B0604020202020204" pitchFamily="34" charset="0"/>
                <a:cs typeface="Arial" panose="020B0604020202020204" pitchFamily="34" charset="0"/>
              </a:rPr>
              <a:t>Explain the usage of response.sendRedirect(“URL Pattern”);</a:t>
            </a:r>
            <a:endParaRPr lang="en-US" sz="1000" dirty="0">
              <a:solidFill>
                <a:prstClr val="black"/>
              </a:solidFill>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908898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Grp="1" noChangeArrowheads="1"/>
          </p:cNvSpPr>
          <p:nvPr>
            <p:ph type="body" idx="1"/>
          </p:nvPr>
        </p:nvSpPr>
        <p:spPr/>
        <p:txBody>
          <a:bodyPr/>
          <a:lstStyle/>
          <a:p>
            <a:r>
              <a:rPr lang="en-US" dirty="0" smtClean="0"/>
              <a:t>Run the URL Pattern: http://localhost:9090/InterServletCommunication/login.html</a:t>
            </a:r>
          </a:p>
          <a:p>
            <a:endParaRPr lang="en-US" dirty="0" smtClean="0"/>
          </a:p>
          <a:p>
            <a:r>
              <a:rPr lang="en-US" dirty="0" smtClean="0"/>
              <a:t>If user credentials are valid, display Success.html page</a:t>
            </a:r>
          </a:p>
          <a:p>
            <a:endParaRPr lang="en-US" dirty="0" smtClean="0"/>
          </a:p>
          <a:p>
            <a:r>
              <a:rPr lang="en-US" dirty="0" smtClean="0"/>
              <a:t>And if invalid user credentials display -&gt; login.html back</a:t>
            </a:r>
          </a:p>
          <a:p>
            <a:endParaRPr lang="en-US" dirty="0" smtClean="0"/>
          </a:p>
          <a:p>
            <a:endParaRPr lang="en-US" dirty="0"/>
          </a:p>
        </p:txBody>
      </p:sp>
      <p:sp>
        <p:nvSpPr>
          <p:cNvPr id="7" name="Text Box 4"/>
          <p:cNvSpPr txBox="1">
            <a:spLocks noChangeArrowheads="1"/>
          </p:cNvSpPr>
          <p:nvPr/>
        </p:nvSpPr>
        <p:spPr bwMode="auto">
          <a:xfrm>
            <a:off x="152400" y="1295400"/>
            <a:ext cx="1238250" cy="1323439"/>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Run the servlet after explaining the code. Show </a:t>
            </a:r>
            <a:r>
              <a:rPr lang="en-US" sz="1000" dirty="0" smtClean="0">
                <a:latin typeface="Arial" panose="020B0604020202020204" pitchFamily="34" charset="0"/>
                <a:cs typeface="Arial" panose="020B0604020202020204" pitchFamily="34" charset="0"/>
              </a:rPr>
              <a:t>how resposne.sendRedirect(“URL Pattern”) affects the URL Pattern</a:t>
            </a:r>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3129643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665288" y="768350"/>
            <a:ext cx="5114925" cy="3836988"/>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52538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9" name="Rectangle 9"/>
          <p:cNvSpPr>
            <a:spLocks noGrp="1" noChangeArrowheads="1"/>
          </p:cNvSpPr>
          <p:nvPr>
            <p:ph type="body" idx="1"/>
          </p:nvPr>
        </p:nvSpPr>
        <p:spPr/>
        <p:txBody>
          <a:bodyPr/>
          <a:lstStyle/>
          <a:p>
            <a:r>
              <a:rPr lang="en-US" dirty="0" smtClean="0"/>
              <a:t>Sharing Data between Servlets:</a:t>
            </a:r>
          </a:p>
          <a:p>
            <a:r>
              <a:rPr lang="en-US" dirty="0" smtClean="0"/>
              <a:t>One of the reasons for inter-servlet communication that we listed is to share data between the servlets. Servlet API offers way of sharing named objects between all the Servlets in a Servlet context (and also other contexts, as we'll see in next page) by binding the objects to the </a:t>
            </a:r>
            <a:r>
              <a:rPr lang="en-US" dirty="0" err="1" smtClean="0"/>
              <a:t>ServletContext</a:t>
            </a:r>
            <a:r>
              <a:rPr lang="en-US" dirty="0" smtClean="0"/>
              <a:t> object which is shared by several Servlets.</a:t>
            </a:r>
            <a:endParaRPr lang="en-AU" dirty="0" smtClean="0"/>
          </a:p>
          <a:p>
            <a:r>
              <a:rPr lang="en-US" dirty="0" smtClean="0"/>
              <a:t>The </a:t>
            </a:r>
            <a:r>
              <a:rPr lang="en-US" dirty="0" err="1" smtClean="0"/>
              <a:t>ServletContext</a:t>
            </a:r>
            <a:r>
              <a:rPr lang="en-US" dirty="0" smtClean="0"/>
              <a:t> class has several methods for accessing the shared objects:</a:t>
            </a:r>
            <a:endParaRPr lang="en-AU" dirty="0" smtClean="0"/>
          </a:p>
          <a:p>
            <a:r>
              <a:rPr lang="en-US" dirty="0" smtClean="0"/>
              <a:t>public void </a:t>
            </a:r>
            <a:r>
              <a:rPr lang="en-US" dirty="0" err="1" smtClean="0"/>
              <a:t>setAttribute</a:t>
            </a:r>
            <a:r>
              <a:rPr lang="en-US" dirty="0" smtClean="0"/>
              <a:t>(String name, Object object) adds a new object or replaces an old object by the specified name. The attribute name should follow the same naming convention as a package name.</a:t>
            </a:r>
            <a:endParaRPr lang="en-AU" dirty="0" smtClean="0"/>
          </a:p>
          <a:p>
            <a:r>
              <a:rPr lang="en-US" dirty="0" smtClean="0"/>
              <a:t>Just like a custom </a:t>
            </a:r>
            <a:r>
              <a:rPr lang="en-US" dirty="0" err="1" smtClean="0"/>
              <a:t>ServletRequest</a:t>
            </a:r>
            <a:r>
              <a:rPr lang="en-US" dirty="0" smtClean="0"/>
              <a:t> attribute, an object which is stored as a </a:t>
            </a:r>
            <a:r>
              <a:rPr lang="en-US" dirty="0" err="1" smtClean="0"/>
              <a:t>ServletContext</a:t>
            </a:r>
            <a:r>
              <a:rPr lang="en-US" dirty="0" smtClean="0"/>
              <a:t> attribute should also be serializable to allow attributes to be shared by Servlets which are running in different JVMs on different machines in a load-balancing server environment.</a:t>
            </a:r>
          </a:p>
          <a:p>
            <a:endParaRPr lang="en-US" dirty="0" smtClean="0"/>
          </a:p>
          <a:p>
            <a:r>
              <a:rPr lang="en-US" dirty="0" smtClean="0"/>
              <a:t>public Object </a:t>
            </a:r>
            <a:r>
              <a:rPr lang="en-US" dirty="0" err="1" smtClean="0"/>
              <a:t>getAttribute</a:t>
            </a:r>
            <a:r>
              <a:rPr lang="en-US" dirty="0" smtClean="0"/>
              <a:t>(String name) returns the named object or null if the attribute does not exist.</a:t>
            </a:r>
            <a:endParaRPr lang="en-AU" dirty="0"/>
          </a:p>
        </p:txBody>
      </p:sp>
      <p:sp>
        <p:nvSpPr>
          <p:cNvPr id="4" name="Text Box 5"/>
          <p:cNvSpPr txBox="1">
            <a:spLocks noChangeArrowheads="1"/>
          </p:cNvSpPr>
          <p:nvPr/>
        </p:nvSpPr>
        <p:spPr bwMode="auto">
          <a:xfrm>
            <a:off x="152400" y="1371600"/>
            <a:ext cx="1181100" cy="2092881"/>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Give them the scenario where data sharing is a requirement, could be banking application, shopping cart application.</a:t>
            </a:r>
          </a:p>
          <a:p>
            <a:r>
              <a:rPr lang="en-US" sz="1000" dirty="0">
                <a:latin typeface="Arial" panose="020B0604020202020204" pitchFamily="34" charset="0"/>
                <a:cs typeface="Arial" panose="020B0604020202020204" pitchFamily="34" charset="0"/>
              </a:rPr>
              <a:t>And then talk about how is it done using context/request attributes.</a:t>
            </a: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2801052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7" name="Notes Placeholder 2"/>
          <p:cNvSpPr>
            <a:spLocks noGrp="1"/>
          </p:cNvSpPr>
          <p:nvPr>
            <p:ph type="body" idx="1"/>
          </p:nvPr>
        </p:nvSpPr>
        <p:spPr/>
        <p:txBody>
          <a:bodyPr/>
          <a:lstStyle/>
          <a:p>
            <a:r>
              <a:rPr lang="en-US" dirty="0" smtClean="0"/>
              <a:t>Sharing Data between Servlets:</a:t>
            </a:r>
          </a:p>
          <a:p>
            <a:r>
              <a:rPr lang="en-US" dirty="0" smtClean="0"/>
              <a:t>Sharing Information: Usage</a:t>
            </a:r>
          </a:p>
          <a:p>
            <a:r>
              <a:rPr lang="en-US" dirty="0" smtClean="0"/>
              <a:t>In addition to the user-defined attributes, there may also be predefined attributes that are specific to the Servlet engine and provide additional information about a Servlet(Context)'s environment. </a:t>
            </a:r>
            <a:endParaRPr lang="en-AU" dirty="0" smtClean="0"/>
          </a:p>
          <a:p>
            <a:r>
              <a:rPr lang="en-US" dirty="0" smtClean="0"/>
              <a:t>public Enumeration </a:t>
            </a:r>
            <a:r>
              <a:rPr lang="en-US" dirty="0" err="1" smtClean="0"/>
              <a:t>getAttributeNames</a:t>
            </a:r>
            <a:r>
              <a:rPr lang="en-US" dirty="0" smtClean="0"/>
              <a:t>() returns an Enumeration of the names of all available attributes. </a:t>
            </a:r>
            <a:endParaRPr lang="en-AU" dirty="0" smtClean="0"/>
          </a:p>
          <a:p>
            <a:r>
              <a:rPr lang="en-US" dirty="0" smtClean="0"/>
              <a:t>public void </a:t>
            </a:r>
            <a:r>
              <a:rPr lang="en-US" dirty="0" err="1" smtClean="0"/>
              <a:t>removeAttribute</a:t>
            </a:r>
            <a:r>
              <a:rPr lang="en-US" dirty="0" smtClean="0"/>
              <a:t>(String name) removes the attribute with the specified name if it exists. </a:t>
            </a:r>
            <a:endParaRPr lang="en-AU" dirty="0" smtClean="0"/>
          </a:p>
          <a:p>
            <a:r>
              <a:rPr lang="en-US" dirty="0" smtClean="0"/>
              <a:t>The separation of Servlets into Servlet contexts depends on the Servlet engine. The </a:t>
            </a:r>
            <a:r>
              <a:rPr lang="en-US" dirty="0" err="1" smtClean="0"/>
              <a:t>ServletContext</a:t>
            </a:r>
            <a:r>
              <a:rPr lang="en-US" dirty="0" smtClean="0"/>
              <a:t> object of a Servlet with a known local URI can be retrieved with the method public </a:t>
            </a:r>
            <a:r>
              <a:rPr lang="en-US" dirty="0" err="1" smtClean="0"/>
              <a:t>ServletContext</a:t>
            </a:r>
            <a:r>
              <a:rPr lang="en-US" dirty="0" smtClean="0"/>
              <a:t> </a:t>
            </a:r>
            <a:r>
              <a:rPr lang="en-US" dirty="0" err="1" smtClean="0"/>
              <a:t>getContext</a:t>
            </a:r>
            <a:r>
              <a:rPr lang="en-US" dirty="0" smtClean="0"/>
              <a:t>(String </a:t>
            </a:r>
            <a:r>
              <a:rPr lang="en-US" dirty="0" err="1" smtClean="0"/>
              <a:t>uripath</a:t>
            </a:r>
            <a:r>
              <a:rPr lang="en-US" dirty="0" smtClean="0"/>
              <a:t>) of the Servlet’s own </a:t>
            </a:r>
            <a:r>
              <a:rPr lang="en-US" dirty="0" err="1" smtClean="0"/>
              <a:t>ServletContext</a:t>
            </a:r>
            <a:r>
              <a:rPr lang="en-US" dirty="0" smtClean="0"/>
              <a:t>. This method returns null if there is no Servlet for the specified path or if this Servlet is not allowed to get the </a:t>
            </a:r>
            <a:r>
              <a:rPr lang="en-US" dirty="0" err="1" smtClean="0"/>
              <a:t>ServletContext</a:t>
            </a:r>
            <a:r>
              <a:rPr lang="en-US" dirty="0" smtClean="0"/>
              <a:t> for the specified path due to security restrictions.</a:t>
            </a:r>
            <a:endParaRPr lang="en-US" dirty="0"/>
          </a:p>
        </p:txBody>
      </p:sp>
      <p:sp>
        <p:nvSpPr>
          <p:cNvPr id="4" name="Text Box 5"/>
          <p:cNvSpPr txBox="1">
            <a:spLocks noChangeArrowheads="1"/>
          </p:cNvSpPr>
          <p:nvPr/>
        </p:nvSpPr>
        <p:spPr bwMode="auto">
          <a:xfrm>
            <a:off x="152400" y="1295400"/>
            <a:ext cx="1219200" cy="1938992"/>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Explain the code snippet given for sharing attributes.</a:t>
            </a:r>
          </a:p>
          <a:p>
            <a:r>
              <a:rPr lang="en-US" sz="1000" dirty="0">
                <a:latin typeface="Arial" panose="020B0604020202020204" pitchFamily="34" charset="0"/>
                <a:cs typeface="Arial" panose="020B0604020202020204" pitchFamily="34" charset="0"/>
              </a:rPr>
              <a:t>Explain how this code snippet shows passing both – request as well as </a:t>
            </a:r>
            <a:r>
              <a:rPr lang="en-US" sz="1000" dirty="0" err="1">
                <a:latin typeface="Arial" panose="020B0604020202020204" pitchFamily="34" charset="0"/>
                <a:cs typeface="Arial" panose="020B0604020202020204" pitchFamily="34" charset="0"/>
              </a:rPr>
              <a:t>servletContext</a:t>
            </a:r>
            <a:r>
              <a:rPr lang="en-US" sz="1000" dirty="0">
                <a:latin typeface="Arial" panose="020B0604020202020204" pitchFamily="34" charset="0"/>
                <a:cs typeface="Arial" panose="020B0604020202020204" pitchFamily="34" charset="0"/>
              </a:rPr>
              <a:t> variables across to target servlet…</a:t>
            </a:r>
          </a:p>
          <a:p>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456421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9" name="Rectangle 3"/>
          <p:cNvSpPr>
            <a:spLocks noGrp="1" noChangeArrowheads="1"/>
          </p:cNvSpPr>
          <p:nvPr>
            <p:ph type="body" idx="1"/>
          </p:nvPr>
        </p:nvSpPr>
        <p:spPr/>
        <p:txBody>
          <a:bodyPr/>
          <a:lstStyle/>
          <a:p>
            <a:r>
              <a:rPr lang="en-US" dirty="0" smtClean="0"/>
              <a:t>Note:</a:t>
            </a:r>
          </a:p>
          <a:p>
            <a:r>
              <a:rPr lang="en-US" dirty="0" smtClean="0"/>
              <a:t>Refer to the </a:t>
            </a:r>
            <a:r>
              <a:rPr lang="en-US" dirty="0" err="1" smtClean="0"/>
              <a:t>ContextSnoop</a:t>
            </a:r>
            <a:r>
              <a:rPr lang="en-US" dirty="0" smtClean="0"/>
              <a:t> Servlet and Include servlet; partial code of both given below:</a:t>
            </a:r>
          </a:p>
          <a:p>
            <a:r>
              <a:rPr lang="en-US" dirty="0" smtClean="0"/>
              <a:t>ContextSnoop.java</a:t>
            </a:r>
          </a:p>
          <a:p>
            <a:r>
              <a:rPr lang="en-US" dirty="0" smtClean="0"/>
              <a:t>PrintServlet.java :</a:t>
            </a:r>
          </a:p>
          <a:p>
            <a:endParaRPr lang="en-US" dirty="0" smtClean="0"/>
          </a:p>
          <a:p>
            <a:r>
              <a:rPr lang="en-US" dirty="0" smtClean="0"/>
              <a:t>Execute the </a:t>
            </a:r>
            <a:r>
              <a:rPr lang="en-US" dirty="0" err="1" smtClean="0"/>
              <a:t>ContextSnoop</a:t>
            </a:r>
            <a:r>
              <a:rPr lang="en-US" dirty="0" smtClean="0"/>
              <a:t> servlet as :</a:t>
            </a:r>
          </a:p>
          <a:p>
            <a:r>
              <a:rPr lang="en-US" dirty="0" smtClean="0"/>
              <a:t>http://localhost:9090/InterServletCommunication/ContextSnoop</a:t>
            </a:r>
          </a:p>
          <a:p>
            <a:r>
              <a:rPr lang="en-US" dirty="0" smtClean="0"/>
              <a:t>Notice how the </a:t>
            </a:r>
            <a:r>
              <a:rPr lang="en-US" dirty="0" err="1" smtClean="0"/>
              <a:t>ContextSnoop</a:t>
            </a:r>
            <a:r>
              <a:rPr lang="en-US" dirty="0" smtClean="0"/>
              <a:t> servlet first sets the request-level and </a:t>
            </a:r>
            <a:r>
              <a:rPr lang="en-US" dirty="0" err="1" smtClean="0"/>
              <a:t>ServletContext</a:t>
            </a:r>
            <a:r>
              <a:rPr lang="en-US" dirty="0" smtClean="0"/>
              <a:t>-level attributes and then forwards to print servlet!</a:t>
            </a:r>
          </a:p>
          <a:p>
            <a:r>
              <a:rPr lang="en-US" dirty="0" smtClean="0"/>
              <a:t>For the curious, invoke the Print servlet directly; and see what happens	</a:t>
            </a:r>
            <a:endParaRPr lang="en-US" dirty="0"/>
          </a:p>
        </p:txBody>
      </p:sp>
      <p:sp>
        <p:nvSpPr>
          <p:cNvPr id="6" name="Text Box 4"/>
          <p:cNvSpPr txBox="1">
            <a:spLocks noChangeArrowheads="1"/>
          </p:cNvSpPr>
          <p:nvPr/>
        </p:nvSpPr>
        <p:spPr bwMode="auto">
          <a:xfrm>
            <a:off x="152400" y="1295400"/>
            <a:ext cx="1219200" cy="1477328"/>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Run the </a:t>
            </a:r>
            <a:r>
              <a:rPr lang="en-US" sz="1000" dirty="0" err="1">
                <a:latin typeface="Arial" panose="020B0604020202020204" pitchFamily="34" charset="0"/>
                <a:cs typeface="Arial" panose="020B0604020202020204" pitchFamily="34" charset="0"/>
              </a:rPr>
              <a:t>servlet</a:t>
            </a:r>
            <a:r>
              <a:rPr lang="en-US" sz="1000" dirty="0">
                <a:latin typeface="Arial" panose="020B0604020202020204" pitchFamily="34" charset="0"/>
                <a:cs typeface="Arial" panose="020B0604020202020204" pitchFamily="34" charset="0"/>
              </a:rPr>
              <a:t> after explaining the code. Show the request as well as context info returned in the </a:t>
            </a:r>
            <a:r>
              <a:rPr lang="en-US" sz="1000" dirty="0" smtClean="0">
                <a:latin typeface="Arial" panose="020B0604020202020204" pitchFamily="34" charset="0"/>
                <a:cs typeface="Arial" panose="020B0604020202020204" pitchFamily="34" charset="0"/>
              </a:rPr>
              <a:t>print </a:t>
            </a:r>
            <a:r>
              <a:rPr lang="en-US" sz="1000" dirty="0">
                <a:latin typeface="Arial" panose="020B0604020202020204" pitchFamily="34" charset="0"/>
                <a:cs typeface="Arial" panose="020B0604020202020204" pitchFamily="34" charset="0"/>
              </a:rPr>
              <a:t>servlet.</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527953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3"/>
          <p:cNvSpPr>
            <a:spLocks noGrp="1" noChangeArrowheads="1"/>
          </p:cNvSpPr>
          <p:nvPr>
            <p:ph type="body" idx="1"/>
          </p:nvPr>
        </p:nvSpPr>
        <p:spPr/>
        <p:txBody>
          <a:bodyPr/>
          <a:lstStyle/>
          <a:p>
            <a:r>
              <a:rPr lang="en-US" smtClean="0"/>
              <a:t>Add the notes here.</a:t>
            </a:r>
            <a:endParaRPr lang="en-US" dirty="0"/>
          </a:p>
        </p:txBody>
      </p:sp>
      <p:sp>
        <p:nvSpPr>
          <p:cNvPr id="4" name="Text Box 4"/>
          <p:cNvSpPr txBox="1">
            <a:spLocks noChangeArrowheads="1"/>
          </p:cNvSpPr>
          <p:nvPr/>
        </p:nvSpPr>
        <p:spPr bwMode="auto">
          <a:xfrm>
            <a:off x="152400" y="1295400"/>
            <a:ext cx="1238250" cy="707886"/>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Summarize the chapter by briefly mentioning what all is learnt.</a:t>
            </a: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327052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5" name="Rectangle 3"/>
          <p:cNvSpPr>
            <a:spLocks noGrp="1" noChangeArrowheads="1"/>
          </p:cNvSpPr>
          <p:nvPr>
            <p:ph type="body" idx="1"/>
          </p:nvPr>
        </p:nvSpPr>
        <p:spPr/>
        <p:txBody>
          <a:bodyPr/>
          <a:lstStyle/>
          <a:p>
            <a:r>
              <a:rPr lang="en-US" smtClean="0"/>
              <a:t>Add the notes here.</a:t>
            </a:r>
            <a:endParaRPr lang="en-US" dirty="0"/>
          </a:p>
        </p:txBody>
      </p:sp>
      <p:sp>
        <p:nvSpPr>
          <p:cNvPr id="4" name="Text Box 4"/>
          <p:cNvSpPr txBox="1">
            <a:spLocks noChangeArrowheads="1"/>
          </p:cNvSpPr>
          <p:nvPr/>
        </p:nvSpPr>
        <p:spPr bwMode="auto">
          <a:xfrm>
            <a:off x="152400" y="1295400"/>
            <a:ext cx="1238250" cy="1785104"/>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Answers for the Review Questions:</a:t>
            </a:r>
          </a:p>
          <a:p>
            <a:r>
              <a:rPr lang="en-US" sz="1000" dirty="0">
                <a:latin typeface="Arial" panose="020B0604020202020204" pitchFamily="34" charset="0"/>
                <a:cs typeface="Arial" panose="020B0604020202020204" pitchFamily="34" charset="0"/>
              </a:rPr>
              <a:t>Answer 1: ServletRequest.getRequestDispatcher() and ServletContext.getRequestDispatcher()</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2469942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9" name="Rectangle 3"/>
          <p:cNvSpPr>
            <a:spLocks noGrp="1" noChangeArrowheads="1"/>
          </p:cNvSpPr>
          <p:nvPr>
            <p:ph type="body" idx="1"/>
          </p:nvPr>
        </p:nvSpPr>
        <p:spPr/>
        <p:txBody>
          <a:bodyPr/>
          <a:lstStyle/>
          <a:p>
            <a:r>
              <a:rPr lang="en-US" dirty="0" smtClean="0"/>
              <a:t>Lesson Objectives:</a:t>
            </a:r>
          </a:p>
          <a:p>
            <a:r>
              <a:rPr lang="en-US" dirty="0" smtClean="0"/>
              <a:t>This lesson introduces Inter-Servlet communication. The lesson contents are:</a:t>
            </a:r>
          </a:p>
          <a:p>
            <a:r>
              <a:rPr lang="en-US" dirty="0" smtClean="0"/>
              <a:t>Lesson 07: Inter-Servlet communication</a:t>
            </a:r>
          </a:p>
          <a:p>
            <a:pPr lvl="1"/>
            <a:r>
              <a:rPr lang="en-US" dirty="0" smtClean="0"/>
              <a:t>7.1: Introduction and Need for Inter-Servlet Communication</a:t>
            </a:r>
          </a:p>
          <a:p>
            <a:pPr lvl="1"/>
            <a:r>
              <a:rPr lang="en-US" dirty="0" smtClean="0"/>
              <a:t>7.2: Server / Client side dispatch</a:t>
            </a:r>
          </a:p>
          <a:p>
            <a:pPr lvl="1"/>
            <a:r>
              <a:rPr lang="en-US" dirty="0" smtClean="0"/>
              <a:t>7.3: Communication and sharing data between servlets</a:t>
            </a:r>
          </a:p>
          <a:p>
            <a:endParaRPr lang="en-US" dirty="0" smtClean="0"/>
          </a:p>
          <a:p>
            <a:endParaRPr lang="en-US" dirty="0"/>
          </a:p>
        </p:txBody>
      </p:sp>
      <p:sp>
        <p:nvSpPr>
          <p:cNvPr id="4" name="Text Box 4"/>
          <p:cNvSpPr txBox="1">
            <a:spLocks noChangeArrowheads="1"/>
          </p:cNvSpPr>
          <p:nvPr/>
        </p:nvSpPr>
        <p:spPr bwMode="auto">
          <a:xfrm>
            <a:off x="152400" y="1295400"/>
            <a:ext cx="1219200" cy="396875"/>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Explain the lesson coverage</a:t>
            </a: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11413390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p:txBody>
          <a:bodyPr/>
          <a:lstStyle/>
          <a:p>
            <a:r>
              <a:rPr lang="en-US" smtClean="0"/>
              <a:t>Add the notes here.</a:t>
            </a:r>
            <a:endParaRPr lang="en-US" dirty="0"/>
          </a:p>
        </p:txBody>
      </p:sp>
      <p:sp>
        <p:nvSpPr>
          <p:cNvPr id="4" name="Text Box 4"/>
          <p:cNvSpPr txBox="1">
            <a:spLocks noChangeArrowheads="1"/>
          </p:cNvSpPr>
          <p:nvPr/>
        </p:nvSpPr>
        <p:spPr bwMode="auto">
          <a:xfrm>
            <a:off x="152400" y="1295400"/>
            <a:ext cx="1257300" cy="861774"/>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Answers for the Review Questions:</a:t>
            </a:r>
          </a:p>
          <a:p>
            <a:r>
              <a:rPr lang="en-US" sz="1000" dirty="0">
                <a:latin typeface="Arial" panose="020B0604020202020204" pitchFamily="34" charset="0"/>
                <a:cs typeface="Arial" panose="020B0604020202020204" pitchFamily="34" charset="0"/>
              </a:rPr>
              <a:t>Answer 2: first option</a:t>
            </a:r>
          </a:p>
          <a:p>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130698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Grp="1" noChangeArrowheads="1"/>
          </p:cNvSpPr>
          <p:nvPr>
            <p:ph type="body" idx="1"/>
          </p:nvPr>
        </p:nvSpPr>
        <p:spPr/>
        <p:txBody>
          <a:bodyPr/>
          <a:lstStyle/>
          <a:p>
            <a:r>
              <a:rPr lang="en-US" smtClean="0"/>
              <a:t>Add the notes here.</a:t>
            </a:r>
            <a:endParaRPr lang="en-US" dirty="0"/>
          </a:p>
        </p:txBody>
      </p:sp>
      <p:sp>
        <p:nvSpPr>
          <p:cNvPr id="4" name="Text Box 4"/>
          <p:cNvSpPr txBox="1">
            <a:spLocks noChangeArrowheads="1"/>
          </p:cNvSpPr>
          <p:nvPr/>
        </p:nvSpPr>
        <p:spPr bwMode="auto">
          <a:xfrm>
            <a:off x="152400" y="1295400"/>
            <a:ext cx="1181100" cy="1323439"/>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Answers for the Review Questions:</a:t>
            </a:r>
          </a:p>
          <a:p>
            <a:r>
              <a:rPr lang="en-US" sz="1000" dirty="0">
                <a:latin typeface="Arial" panose="020B0604020202020204" pitchFamily="34" charset="0"/>
                <a:cs typeface="Arial" panose="020B0604020202020204" pitchFamily="34" charset="0"/>
              </a:rPr>
              <a:t>Answer 3: Using set/get Attribute methods of ServletContext</a:t>
            </a:r>
          </a:p>
          <a:p>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158459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5" name="Rectangle 3"/>
          <p:cNvSpPr>
            <a:spLocks noGrp="1" noChangeArrowheads="1"/>
          </p:cNvSpPr>
          <p:nvPr>
            <p:ph type="body" idx="1"/>
          </p:nvPr>
        </p:nvSpPr>
        <p:spPr/>
        <p:txBody>
          <a:bodyPr/>
          <a:lstStyle/>
          <a:p>
            <a:r>
              <a:rPr lang="en-US" dirty="0" smtClean="0"/>
              <a:t>Introducing Inter-Servlet Communication:</a:t>
            </a:r>
          </a:p>
          <a:p>
            <a:r>
              <a:rPr lang="en-US" dirty="0" smtClean="0"/>
              <a:t>The communication between servlets is called Inter-Servlet Communication. In fact, servlet being a web component can invoke another web component like html, </a:t>
            </a:r>
            <a:r>
              <a:rPr lang="en-US" dirty="0" err="1" smtClean="0"/>
              <a:t>jsp</a:t>
            </a:r>
            <a:r>
              <a:rPr lang="en-US" dirty="0" smtClean="0"/>
              <a:t> and other servlets too. </a:t>
            </a:r>
          </a:p>
          <a:p>
            <a:r>
              <a:rPr lang="en-AU" dirty="0" smtClean="0"/>
              <a:t>Servlets running together in the same server communicate with each other in several ways. </a:t>
            </a:r>
          </a:p>
          <a:p>
            <a:r>
              <a:rPr lang="en-AU" dirty="0" smtClean="0"/>
              <a:t>The three major reasons for using inter-servlet communication are: </a:t>
            </a:r>
          </a:p>
          <a:p>
            <a:pPr lvl="1"/>
            <a:r>
              <a:rPr lang="en-AU" dirty="0" smtClean="0"/>
              <a:t>Direct servlet manipulation : allows gaining access to the other currently loaded servlets and performing certain tasks (through the </a:t>
            </a:r>
            <a:r>
              <a:rPr lang="en-AU" dirty="0" err="1" smtClean="0"/>
              <a:t>ServletContext</a:t>
            </a:r>
            <a:r>
              <a:rPr lang="en-AU" dirty="0" smtClean="0"/>
              <a:t> object)</a:t>
            </a:r>
          </a:p>
          <a:p>
            <a:pPr lvl="1"/>
            <a:r>
              <a:rPr lang="en-AU" dirty="0" smtClean="0"/>
              <a:t>Servlet reuse : allows the servlet to reuse the public methods of another servlet</a:t>
            </a:r>
          </a:p>
          <a:p>
            <a:pPr lvl="1"/>
            <a:r>
              <a:rPr lang="en-AU" dirty="0" smtClean="0"/>
              <a:t>Servlet collaboration : requires to communicate with each other by sharing specific information (through method invocation). </a:t>
            </a:r>
            <a:r>
              <a:rPr lang="en-US" dirty="0" smtClean="0"/>
              <a:t>Basically servlets collaborate with each another for exchanging data and sharing control.</a:t>
            </a:r>
          </a:p>
          <a:p>
            <a:r>
              <a:rPr lang="en-US" dirty="0" smtClean="0"/>
              <a:t>In this lesson, we shall be focusing on servlet collaboration</a:t>
            </a:r>
            <a:endParaRPr lang="en-US" dirty="0"/>
          </a:p>
        </p:txBody>
      </p:sp>
      <p:sp>
        <p:nvSpPr>
          <p:cNvPr id="4" name="Text Box 4"/>
          <p:cNvSpPr txBox="1">
            <a:spLocks noChangeArrowheads="1"/>
          </p:cNvSpPr>
          <p:nvPr/>
        </p:nvSpPr>
        <p:spPr bwMode="auto">
          <a:xfrm>
            <a:off x="152400" y="1295400"/>
            <a:ext cx="1200150" cy="2092881"/>
          </a:xfrm>
          <a:prstGeom prst="rect">
            <a:avLst/>
          </a:prstGeom>
          <a:noFill/>
          <a:ln w="9525">
            <a:noFill/>
            <a:miter lim="800000"/>
            <a:headEnd/>
            <a:tailEnd/>
          </a:ln>
          <a:effectLst/>
        </p:spPr>
        <p:txBody>
          <a:bodyPr wrap="square">
            <a:spAutoFit/>
          </a:bodyPr>
          <a:lstStyle/>
          <a:p>
            <a:r>
              <a:rPr lang="en-US" sz="1000" dirty="0">
                <a:latin typeface="Arial" panose="020B0604020202020204" pitchFamily="34" charset="0"/>
                <a:cs typeface="Arial" panose="020B0604020202020204" pitchFamily="34" charset="0"/>
              </a:rPr>
              <a:t>Explain different web components running on the server giving shopping cart example, </a:t>
            </a:r>
            <a:r>
              <a:rPr lang="en-US" sz="1000" dirty="0" err="1">
                <a:latin typeface="Arial" panose="020B0604020202020204" pitchFamily="34" charset="0"/>
                <a:cs typeface="Arial" panose="020B0604020202020204" pitchFamily="34" charset="0"/>
              </a:rPr>
              <a:t>viz</a:t>
            </a:r>
            <a:r>
              <a:rPr lang="en-US" sz="1000" dirty="0">
                <a:latin typeface="Arial" panose="020B0604020202020204" pitchFamily="34" charset="0"/>
                <a:cs typeface="Arial" panose="020B0604020202020204" pitchFamily="34" charset="0"/>
              </a:rPr>
              <a:t> servlets, </a:t>
            </a:r>
            <a:r>
              <a:rPr lang="en-US" sz="1000" dirty="0" err="1">
                <a:latin typeface="Arial" panose="020B0604020202020204" pitchFamily="34" charset="0"/>
                <a:cs typeface="Arial" panose="020B0604020202020204" pitchFamily="34" charset="0"/>
              </a:rPr>
              <a:t>jsps</a:t>
            </a:r>
            <a:r>
              <a:rPr lang="en-US" sz="1000" dirty="0">
                <a:latin typeface="Arial" panose="020B0604020202020204" pitchFamily="34" charset="0"/>
                <a:cs typeface="Arial" panose="020B0604020202020204" pitchFamily="34" charset="0"/>
              </a:rPr>
              <a:t>, html.</a:t>
            </a:r>
          </a:p>
          <a:p>
            <a:r>
              <a:rPr lang="en-US" sz="1000" dirty="0">
                <a:latin typeface="Arial" panose="020B0604020202020204" pitchFamily="34" charset="0"/>
                <a:cs typeface="Arial" panose="020B0604020202020204" pitchFamily="34" charset="0"/>
              </a:rPr>
              <a:t>Explain why is communication amongst these web components is required.</a:t>
            </a:r>
          </a:p>
        </p:txBody>
      </p:sp>
      <p:sp>
        <p:nvSpPr>
          <p:cNvPr id="6" name="Slide Image Placeholder 5"/>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64093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Notes Placeholder 2"/>
          <p:cNvSpPr>
            <a:spLocks noGrp="1"/>
          </p:cNvSpPr>
          <p:nvPr>
            <p:ph type="body" idx="1"/>
          </p:nvPr>
        </p:nvSpPr>
        <p:spPr/>
        <p:txBody>
          <a:bodyPr/>
          <a:lstStyle/>
          <a:p>
            <a:r>
              <a:rPr lang="en-US" dirty="0" smtClean="0"/>
              <a:t>Introducing Inter-Servlet Communication:</a:t>
            </a:r>
          </a:p>
          <a:p>
            <a:r>
              <a:rPr lang="en-AU" dirty="0" smtClean="0"/>
              <a:t>Invoking other Web Resource:</a:t>
            </a:r>
            <a:endParaRPr lang="en-US" dirty="0" smtClean="0"/>
          </a:p>
          <a:p>
            <a:r>
              <a:rPr lang="en-US" dirty="0" smtClean="0"/>
              <a:t>RequestDispatcher is an interface, implementation of which defines an object that receives requests from the client and sends them to any resource (such as a servlet, HTML file, or JSP file) on the server. The servlet container creates the RequestDispatcher object which is used as a wrapper around a server resource located at a particular path or given by a particular name. </a:t>
            </a:r>
          </a:p>
          <a:p>
            <a:r>
              <a:rPr lang="en-US" dirty="0" smtClean="0"/>
              <a:t>This interface is intended to wrap servlets, but a servlet container can create RequestDispatcher objects to wrap any type of resource.</a:t>
            </a:r>
          </a:p>
          <a:p>
            <a:endParaRPr lang="en-AU" dirty="0" smtClean="0"/>
          </a:p>
          <a:p>
            <a:r>
              <a:rPr lang="en-AU" dirty="0" err="1" smtClean="0"/>
              <a:t>RequestDispatcher</a:t>
            </a:r>
            <a:r>
              <a:rPr lang="en-AU" dirty="0" smtClean="0"/>
              <a:t> object can be obtained from either a Request Object or the </a:t>
            </a:r>
            <a:r>
              <a:rPr lang="en-AU" dirty="0" err="1" smtClean="0"/>
              <a:t>ServletContext</a:t>
            </a:r>
            <a:r>
              <a:rPr lang="en-AU" dirty="0" smtClean="0"/>
              <a:t> object as seen in the method signatures above.</a:t>
            </a:r>
          </a:p>
          <a:p>
            <a:endParaRPr lang="en-AU" dirty="0" smtClean="0"/>
          </a:p>
          <a:p>
            <a:r>
              <a:rPr lang="en-AU" dirty="0" smtClean="0"/>
              <a:t>Let us first see the concept of dispatching with </a:t>
            </a:r>
            <a:r>
              <a:rPr lang="en-AU" dirty="0" err="1" smtClean="0"/>
              <a:t>ServletContext</a:t>
            </a:r>
            <a:r>
              <a:rPr lang="en-AU" dirty="0" smtClean="0"/>
              <a:t> object</a:t>
            </a:r>
          </a:p>
          <a:p>
            <a:endParaRPr lang="en-AU" dirty="0"/>
          </a:p>
        </p:txBody>
      </p:sp>
      <p:sp>
        <p:nvSpPr>
          <p:cNvPr id="4" name="Text Box 5"/>
          <p:cNvSpPr txBox="1">
            <a:spLocks noChangeArrowheads="1"/>
          </p:cNvSpPr>
          <p:nvPr/>
        </p:nvSpPr>
        <p:spPr bwMode="auto">
          <a:xfrm>
            <a:off x="139700" y="1295400"/>
            <a:ext cx="1289050" cy="3785652"/>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Talk about invoking web resource </a:t>
            </a:r>
            <a:r>
              <a:rPr lang="en-US" sz="1000" dirty="0" smtClean="0">
                <a:latin typeface="Arial" panose="020B0604020202020204" pitchFamily="34" charset="0"/>
                <a:cs typeface="Arial" panose="020B0604020202020204" pitchFamily="34" charset="0"/>
              </a:rPr>
              <a:t>directly </a:t>
            </a:r>
            <a:r>
              <a:rPr lang="en-US" sz="1000" dirty="0">
                <a:latin typeface="Arial" panose="020B0604020202020204" pitchFamily="34" charset="0"/>
                <a:cs typeface="Arial" panose="020B0604020202020204" pitchFamily="34" charset="0"/>
              </a:rPr>
              <a:t>where component can be included or control can be transferred to other resource for processing by using URL.</a:t>
            </a:r>
          </a:p>
          <a:p>
            <a:r>
              <a:rPr lang="en-US" sz="1000" dirty="0">
                <a:latin typeface="Arial" panose="020B0604020202020204" pitchFamily="34" charset="0"/>
                <a:cs typeface="Arial" panose="020B0604020202020204" pitchFamily="34" charset="0"/>
              </a:rPr>
              <a:t>Introduce Request dispatching and tell them we will be seeing these in detail in further slides.</a:t>
            </a:r>
          </a:p>
          <a:p>
            <a:r>
              <a:rPr lang="en-US" sz="1000" dirty="0">
                <a:latin typeface="Arial" panose="020B0604020202020204" pitchFamily="34" charset="0"/>
                <a:cs typeface="Arial" panose="020B0604020202020204" pitchFamily="34" charset="0"/>
              </a:rPr>
              <a:t>Also inform participants that we will be </a:t>
            </a:r>
            <a:r>
              <a:rPr lang="en-US" sz="1000" dirty="0" smtClean="0">
                <a:latin typeface="Arial" panose="020B0604020202020204" pitchFamily="34" charset="0"/>
                <a:cs typeface="Arial" panose="020B0604020202020204" pitchFamily="34" charset="0"/>
              </a:rPr>
              <a:t>deviating </a:t>
            </a:r>
            <a:r>
              <a:rPr lang="en-US" sz="1000" dirty="0">
                <a:latin typeface="Arial" panose="020B0604020202020204" pitchFamily="34" charset="0"/>
                <a:cs typeface="Arial" panose="020B0604020202020204" pitchFamily="34" charset="0"/>
              </a:rPr>
              <a:t>a bit to learn more about the ServletContext object and the RequestDispatcher Object</a:t>
            </a: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658444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1" name="Notes Placeholder 2"/>
          <p:cNvSpPr>
            <a:spLocks noGrp="1"/>
          </p:cNvSpPr>
          <p:nvPr>
            <p:ph type="body" idx="1"/>
          </p:nvPr>
        </p:nvSpPr>
        <p:spPr/>
        <p:txBody>
          <a:bodyPr/>
          <a:lstStyle/>
          <a:p>
            <a:r>
              <a:rPr lang="en-US" dirty="0" smtClean="0"/>
              <a:t>RequestDispatcher Interface:</a:t>
            </a:r>
          </a:p>
          <a:p>
            <a:r>
              <a:rPr lang="en-AU" dirty="0" err="1" smtClean="0"/>
              <a:t>ServletContext</a:t>
            </a:r>
            <a:r>
              <a:rPr lang="en-AU" dirty="0" smtClean="0"/>
              <a:t>:</a:t>
            </a:r>
          </a:p>
          <a:p>
            <a:r>
              <a:rPr lang="en-AU" dirty="0" smtClean="0"/>
              <a:t>There is only one </a:t>
            </a:r>
            <a:r>
              <a:rPr lang="en-AU" dirty="0" err="1" smtClean="0"/>
              <a:t>ServletContext</a:t>
            </a:r>
            <a:r>
              <a:rPr lang="en-AU" dirty="0" smtClean="0"/>
              <a:t> for the entire web application and the components of the web application can share it. The information in the </a:t>
            </a:r>
            <a:r>
              <a:rPr lang="en-AU" dirty="0" err="1" smtClean="0"/>
              <a:t>ServletContext</a:t>
            </a:r>
            <a:r>
              <a:rPr lang="en-AU" dirty="0" smtClean="0"/>
              <a:t> will be common to all the components. </a:t>
            </a:r>
          </a:p>
          <a:p>
            <a:r>
              <a:rPr lang="en-AU" dirty="0" smtClean="0"/>
              <a:t>Remember that each servlet will have its own </a:t>
            </a:r>
            <a:r>
              <a:rPr lang="en-AU" dirty="0" err="1" smtClean="0"/>
              <a:t>ServletConfig</a:t>
            </a:r>
            <a:r>
              <a:rPr lang="en-AU" dirty="0" smtClean="0"/>
              <a:t>. The </a:t>
            </a:r>
            <a:r>
              <a:rPr lang="en-AU" dirty="0" err="1" smtClean="0"/>
              <a:t>ServetContext</a:t>
            </a:r>
            <a:r>
              <a:rPr lang="en-AU" dirty="0" smtClean="0"/>
              <a:t> is created by the container when the web application is deployed and after that only the context is available to each servlet in the web application</a:t>
            </a:r>
            <a:endParaRPr lang="en-AU" dirty="0"/>
          </a:p>
        </p:txBody>
      </p:sp>
      <p:sp>
        <p:nvSpPr>
          <p:cNvPr id="4" name="Text Box 5"/>
          <p:cNvSpPr txBox="1">
            <a:spLocks noChangeArrowheads="1"/>
          </p:cNvSpPr>
          <p:nvPr/>
        </p:nvSpPr>
        <p:spPr bwMode="auto">
          <a:xfrm>
            <a:off x="152400" y="1295400"/>
            <a:ext cx="1276350" cy="3170099"/>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Explain servlet context giving an example of any webapp folder. Convey there is only single context for the application. Differentiate ServletConfig and ServletContext object. In fact, point out that the getServletContext() method is called on the ServletConfig object which has already been implemented by GenericServlet class</a:t>
            </a:r>
          </a:p>
        </p:txBody>
      </p:sp>
      <p:sp>
        <p:nvSpPr>
          <p:cNvPr id="6" name="Slide Image Placeholder 5"/>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1666456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9" name="Rectangle 10"/>
          <p:cNvSpPr>
            <a:spLocks noGrp="1" noChangeArrowheads="1"/>
          </p:cNvSpPr>
          <p:nvPr>
            <p:ph type="body" idx="1"/>
          </p:nvPr>
        </p:nvSpPr>
        <p:spPr/>
        <p:txBody>
          <a:bodyPr>
            <a:normAutofit/>
          </a:bodyPr>
          <a:lstStyle/>
          <a:p>
            <a:r>
              <a:rPr lang="en-US" dirty="0" smtClean="0"/>
              <a:t>RequestDispatcher Interface:</a:t>
            </a:r>
          </a:p>
          <a:p>
            <a:r>
              <a:rPr lang="en-AU" dirty="0" smtClean="0"/>
              <a:t>Creation of </a:t>
            </a:r>
            <a:r>
              <a:rPr lang="en-AU" dirty="0" err="1" smtClean="0"/>
              <a:t>RequestDispatcher</a:t>
            </a:r>
            <a:r>
              <a:rPr lang="en-AU" dirty="0" smtClean="0"/>
              <a:t>: </a:t>
            </a:r>
          </a:p>
          <a:p>
            <a:r>
              <a:rPr lang="en-US" dirty="0" smtClean="0"/>
              <a:t>The </a:t>
            </a:r>
            <a:r>
              <a:rPr lang="en-US" dirty="0" err="1" smtClean="0"/>
              <a:t>ServletRequest.getRequestDispatcher</a:t>
            </a:r>
            <a:r>
              <a:rPr lang="en-US" dirty="0" smtClean="0"/>
              <a:t>() can take a relative path while </a:t>
            </a:r>
            <a:r>
              <a:rPr lang="en-US" dirty="0" err="1" smtClean="0"/>
              <a:t>ServletContext.getRequestDispatcher</a:t>
            </a:r>
            <a:r>
              <a:rPr lang="en-US" dirty="0" smtClean="0"/>
              <a:t>() cannot (It can only take relative to the current context's root).</a:t>
            </a:r>
          </a:p>
          <a:p>
            <a:r>
              <a:rPr lang="en-US" dirty="0" smtClean="0"/>
              <a:t>For example, with </a:t>
            </a:r>
            <a:r>
              <a:rPr lang="en-US" dirty="0" err="1" smtClean="0"/>
              <a:t>ServletRequest</a:t>
            </a:r>
            <a:r>
              <a:rPr lang="en-US" dirty="0" smtClean="0"/>
              <a:t> below statements are valid:</a:t>
            </a:r>
          </a:p>
          <a:p>
            <a:r>
              <a:rPr lang="en-US" dirty="0" err="1" smtClean="0"/>
              <a:t>request.getRequestDispatcher</a:t>
            </a:r>
            <a:r>
              <a:rPr lang="en-US" dirty="0" smtClean="0"/>
              <a:t>(“./html/first.html") - evaluated relative to the path of the request</a:t>
            </a:r>
          </a:p>
          <a:p>
            <a:r>
              <a:rPr lang="en-US" dirty="0" err="1" smtClean="0"/>
              <a:t>request.getRequestDispatcher</a:t>
            </a:r>
            <a:r>
              <a:rPr lang="en-US" dirty="0" smtClean="0"/>
              <a:t>("/html/first.html")  - evaluated relative to the root</a:t>
            </a:r>
          </a:p>
          <a:p>
            <a:endParaRPr lang="en-US" dirty="0" smtClean="0"/>
          </a:p>
          <a:p>
            <a:r>
              <a:rPr lang="en-US" dirty="0" smtClean="0"/>
              <a:t>With </a:t>
            </a:r>
            <a:r>
              <a:rPr lang="en-US" dirty="0" err="1" smtClean="0"/>
              <a:t>ServletContext</a:t>
            </a:r>
            <a:r>
              <a:rPr lang="en-US" dirty="0" smtClean="0"/>
              <a:t> only :</a:t>
            </a:r>
          </a:p>
          <a:p>
            <a:r>
              <a:rPr lang="en-US" dirty="0" err="1" smtClean="0"/>
              <a:t>context.getRequestDispatcher</a:t>
            </a:r>
            <a:r>
              <a:rPr lang="en-US" dirty="0" smtClean="0"/>
              <a:t>("/html/first.html") is valid but not </a:t>
            </a:r>
          </a:p>
          <a:p>
            <a:r>
              <a:rPr lang="en-US" dirty="0" err="1" smtClean="0"/>
              <a:t>context.getRequestDispatcher</a:t>
            </a:r>
            <a:r>
              <a:rPr lang="en-US" dirty="0" smtClean="0"/>
              <a:t>("./html/first.html") i.e. it can not evaluate a path other than context root.</a:t>
            </a:r>
          </a:p>
          <a:p>
            <a:endParaRPr lang="en-AU" dirty="0" smtClean="0"/>
          </a:p>
          <a:p>
            <a:r>
              <a:rPr lang="en-AU" dirty="0" smtClean="0"/>
              <a:t>The </a:t>
            </a:r>
            <a:r>
              <a:rPr lang="en-AU" dirty="0" err="1" smtClean="0"/>
              <a:t>ServletContext.getNamedDispatcher</a:t>
            </a:r>
            <a:r>
              <a:rPr lang="en-AU" dirty="0" smtClean="0"/>
              <a:t>() method takes a String argument indicating the name of a servlet known to the </a:t>
            </a:r>
            <a:r>
              <a:rPr lang="en-AU" dirty="0" err="1" smtClean="0"/>
              <a:t>ServletContext</a:t>
            </a:r>
            <a:r>
              <a:rPr lang="en-AU" dirty="0" smtClean="0"/>
              <a:t>. If a servlet is found, then it is wrapped with a </a:t>
            </a:r>
            <a:r>
              <a:rPr lang="en-AU" dirty="0" err="1" smtClean="0"/>
              <a:t>RequestDispatcher</a:t>
            </a:r>
            <a:r>
              <a:rPr lang="en-AU" dirty="0" smtClean="0"/>
              <a:t> object and the object is returned. If no servlet is associated with the given name, then the method returns null. (</a:t>
            </a:r>
            <a:r>
              <a:rPr lang="en-US" dirty="0" smtClean="0"/>
              <a:t>A servlet instance can determine its name using </a:t>
            </a:r>
            <a:r>
              <a:rPr lang="en-US" dirty="0" err="1" smtClean="0"/>
              <a:t>ServletConfig.getServletName</a:t>
            </a:r>
            <a:r>
              <a:rPr lang="en-US" dirty="0" smtClean="0"/>
              <a:t>()).</a:t>
            </a:r>
          </a:p>
          <a:p>
            <a:endParaRPr lang="en-US" dirty="0" smtClean="0"/>
          </a:p>
          <a:p>
            <a:r>
              <a:rPr lang="en-US" dirty="0" smtClean="0"/>
              <a:t>RequestDispatcher allows for direct communication between web resources. </a:t>
            </a:r>
            <a:endParaRPr lang="en-US" dirty="0"/>
          </a:p>
        </p:txBody>
      </p:sp>
      <p:sp>
        <p:nvSpPr>
          <p:cNvPr id="4" name="Text Box 5"/>
          <p:cNvSpPr txBox="1">
            <a:spLocks noChangeArrowheads="1"/>
          </p:cNvSpPr>
          <p:nvPr/>
        </p:nvSpPr>
        <p:spPr bwMode="auto">
          <a:xfrm>
            <a:off x="152400" y="1295400"/>
            <a:ext cx="1314450" cy="6401753"/>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Explain in detail creation of RequestDispatcher and difference between the two ways of creating request dispatcher. Ask them if what is relative and absolute path in relating to the context root.</a:t>
            </a:r>
          </a:p>
          <a:p>
            <a:endParaRPr lang="en-US" sz="1000" dirty="0">
              <a:latin typeface="Arial" panose="020B0604020202020204" pitchFamily="34" charset="0"/>
              <a:cs typeface="Arial" panose="020B0604020202020204" pitchFamily="34" charset="0"/>
            </a:endParaRPr>
          </a:p>
          <a:p>
            <a:r>
              <a:rPr lang="en-AU" sz="1000" dirty="0">
                <a:latin typeface="Arial" panose="020B0604020202020204" pitchFamily="34" charset="0"/>
                <a:cs typeface="Arial" panose="020B0604020202020204" pitchFamily="34" charset="0"/>
              </a:rPr>
              <a:t>Thus, ServletContext.getRequestDispatcher(String path) and ServletRequest.getRequestDispatcher(String path) - t</a:t>
            </a:r>
            <a:r>
              <a:rPr lang="en-US" sz="1000" dirty="0">
                <a:latin typeface="Arial" panose="020B0604020202020204" pitchFamily="34" charset="0"/>
                <a:cs typeface="Arial" panose="020B0604020202020204" pitchFamily="34" charset="0"/>
              </a:rPr>
              <a:t>hey both do the same thing, but impose slightly different constraints on the argument path. </a:t>
            </a:r>
          </a:p>
          <a:p>
            <a:r>
              <a:rPr lang="en-US" sz="1000" dirty="0">
                <a:latin typeface="Arial" panose="020B0604020202020204" pitchFamily="34" charset="0"/>
                <a:cs typeface="Arial" panose="020B0604020202020204" pitchFamily="34" charset="0"/>
              </a:rPr>
              <a:t>For the former, it looks for the resource in the same webapp to which the invoking servlet belongs and the pathname specified can be relative to invoking servlet. For the latter, the pathname must begin with '/' and is interpreted relative to the root of the webapp.</a:t>
            </a:r>
            <a:endParaRPr lang="en-AU"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
        <p:nvSpPr>
          <p:cNvPr id="6" name="Slide Image Placeholder 5"/>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3330561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7" name="Notes Placeholder 2"/>
          <p:cNvSpPr>
            <a:spLocks noGrp="1"/>
          </p:cNvSpPr>
          <p:nvPr>
            <p:ph type="body" idx="1"/>
          </p:nvPr>
        </p:nvSpPr>
        <p:spPr/>
        <p:txBody>
          <a:bodyPr/>
          <a:lstStyle/>
          <a:p>
            <a:r>
              <a:rPr lang="en-US" dirty="0" smtClean="0"/>
              <a:t>RequestDispatcher Interface:</a:t>
            </a:r>
          </a:p>
          <a:p>
            <a:r>
              <a:rPr lang="en-AU" dirty="0" smtClean="0"/>
              <a:t>Creation of </a:t>
            </a:r>
            <a:r>
              <a:rPr lang="en-AU" dirty="0" err="1" smtClean="0"/>
              <a:t>RequestDispatcher</a:t>
            </a:r>
            <a:r>
              <a:rPr lang="en-AU" dirty="0" smtClean="0"/>
              <a:t>:</a:t>
            </a:r>
          </a:p>
          <a:p>
            <a:r>
              <a:rPr lang="en-AU" dirty="0" smtClean="0"/>
              <a:t>Parameters specified in the query string used to create the </a:t>
            </a:r>
            <a:r>
              <a:rPr lang="en-AU" dirty="0" err="1" smtClean="0"/>
              <a:t>RequestDispatcher</a:t>
            </a:r>
            <a:r>
              <a:rPr lang="en-AU" dirty="0" smtClean="0"/>
              <a:t> take precedence over other parameters of the same name passed to the included servlet. The parameters associated with a </a:t>
            </a:r>
            <a:r>
              <a:rPr lang="en-AU" dirty="0" err="1" smtClean="0"/>
              <a:t>RequestDispatcher</a:t>
            </a:r>
            <a:r>
              <a:rPr lang="en-AU" dirty="0" smtClean="0"/>
              <a:t> are scoped to apply only for the duration of the include or forward call.</a:t>
            </a:r>
            <a:endParaRPr lang="en-AU" dirty="0"/>
          </a:p>
        </p:txBody>
      </p:sp>
      <p:sp>
        <p:nvSpPr>
          <p:cNvPr id="4" name="Text Box 5"/>
          <p:cNvSpPr txBox="1">
            <a:spLocks noChangeArrowheads="1"/>
          </p:cNvSpPr>
          <p:nvPr/>
        </p:nvSpPr>
        <p:spPr bwMode="auto">
          <a:xfrm>
            <a:off x="152400" y="1295400"/>
            <a:ext cx="1219200" cy="1323439"/>
          </a:xfrm>
          <a:prstGeom prst="rect">
            <a:avLst/>
          </a:prstGeom>
          <a:noFill/>
          <a:ln w="9525">
            <a:noFill/>
            <a:miter lim="800000"/>
            <a:headEnd/>
            <a:tailEnd/>
          </a:ln>
        </p:spPr>
        <p:txBody>
          <a:bodyPr wrap="square">
            <a:spAutoFit/>
          </a:bodyPr>
          <a:lstStyle/>
          <a:p>
            <a:r>
              <a:rPr lang="en-US" sz="1000" dirty="0" smtClean="0">
                <a:latin typeface="Arial" panose="020B0604020202020204" pitchFamily="34" charset="0"/>
                <a:cs typeface="Arial" panose="020B0604020202020204" pitchFamily="34" charset="0"/>
              </a:rPr>
              <a:t>Rd </a:t>
            </a:r>
            <a:r>
              <a:rPr lang="en-US" sz="1000" dirty="0">
                <a:latin typeface="Arial" panose="020B0604020202020204" pitchFamily="34" charset="0"/>
                <a:cs typeface="Arial" panose="020B0604020202020204" pitchFamily="34" charset="0"/>
              </a:rPr>
              <a:t>also allows to append query string to the path. Convey precedence and scope of the parameters passed with RD </a:t>
            </a: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3096298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5" name="Rectangle 3"/>
          <p:cNvSpPr>
            <a:spLocks noGrp="1" noChangeArrowheads="1"/>
          </p:cNvSpPr>
          <p:nvPr>
            <p:ph type="body" idx="1"/>
          </p:nvPr>
        </p:nvSpPr>
        <p:spPr/>
        <p:txBody>
          <a:bodyPr>
            <a:normAutofit fontScale="92500" lnSpcReduction="10000"/>
          </a:bodyPr>
          <a:lstStyle/>
          <a:p>
            <a:r>
              <a:rPr lang="en-US" dirty="0" smtClean="0"/>
              <a:t>RequestDispatcher Interface:</a:t>
            </a:r>
          </a:p>
          <a:p>
            <a:r>
              <a:rPr lang="en-US" dirty="0" smtClean="0"/>
              <a:t>Using RequestDispatcher: </a:t>
            </a:r>
          </a:p>
          <a:p>
            <a:r>
              <a:rPr lang="en-US" dirty="0" smtClean="0"/>
              <a:t>A RequestDispatcher object can forward a client’s request to a resource or include the resource itself in the response back to the client. A resource can be another servlet, HTML file or a JSP file. Methods are: </a:t>
            </a:r>
          </a:p>
          <a:p>
            <a:r>
              <a:rPr lang="en-US" dirty="0" smtClean="0"/>
              <a:t>public void forward(</a:t>
            </a:r>
            <a:r>
              <a:rPr lang="en-US" dirty="0" err="1" smtClean="0"/>
              <a:t>ServletRequest</a:t>
            </a:r>
            <a:r>
              <a:rPr lang="en-US" dirty="0" smtClean="0"/>
              <a:t> </a:t>
            </a:r>
            <a:r>
              <a:rPr lang="en-US" dirty="0" err="1" smtClean="0"/>
              <a:t>req</a:t>
            </a:r>
            <a:r>
              <a:rPr lang="en-US" dirty="0" smtClean="0"/>
              <a:t>, </a:t>
            </a:r>
            <a:r>
              <a:rPr lang="en-US" dirty="0" err="1" smtClean="0"/>
              <a:t>ServletResponse</a:t>
            </a:r>
            <a:r>
              <a:rPr lang="en-US" dirty="0" smtClean="0"/>
              <a:t> </a:t>
            </a:r>
            <a:r>
              <a:rPr lang="en-US" dirty="0" err="1" smtClean="0"/>
              <a:t>resp</a:t>
            </a:r>
            <a:r>
              <a:rPr lang="en-US" dirty="0" smtClean="0"/>
              <a:t>) </a:t>
            </a:r>
          </a:p>
          <a:p>
            <a:r>
              <a:rPr lang="en-US" dirty="0" smtClean="0"/>
              <a:t>public void include(</a:t>
            </a:r>
            <a:r>
              <a:rPr lang="en-US" dirty="0" err="1" smtClean="0"/>
              <a:t>ServletRequest</a:t>
            </a:r>
            <a:r>
              <a:rPr lang="en-US" dirty="0" smtClean="0"/>
              <a:t> </a:t>
            </a:r>
            <a:r>
              <a:rPr lang="en-US" dirty="0" err="1" smtClean="0"/>
              <a:t>req</a:t>
            </a:r>
            <a:r>
              <a:rPr lang="en-US" dirty="0" smtClean="0"/>
              <a:t>, </a:t>
            </a:r>
            <a:r>
              <a:rPr lang="en-US" dirty="0" err="1" smtClean="0"/>
              <a:t>ServletResponse</a:t>
            </a:r>
            <a:r>
              <a:rPr lang="en-US" dirty="0" smtClean="0"/>
              <a:t> </a:t>
            </a:r>
            <a:r>
              <a:rPr lang="en-US" dirty="0" err="1" smtClean="0"/>
              <a:t>resp</a:t>
            </a:r>
            <a:r>
              <a:rPr lang="en-US" dirty="0" smtClean="0"/>
              <a:t>)</a:t>
            </a:r>
          </a:p>
          <a:p>
            <a:endParaRPr lang="en-US" dirty="0" smtClean="0"/>
          </a:p>
          <a:p>
            <a:r>
              <a:rPr lang="en-AU" dirty="0" smtClean="0"/>
              <a:t>The forward() method of the </a:t>
            </a:r>
            <a:r>
              <a:rPr lang="en-AU" dirty="0" err="1" smtClean="0"/>
              <a:t>RequestDispatcher</a:t>
            </a:r>
            <a:r>
              <a:rPr lang="en-AU" dirty="0" smtClean="0"/>
              <a:t> interface may be called by the calling servlet only when no output has been committed to the client. If non-committed output data exists in the response buffer, the content must be cleared before the target servlet's service method is called. Else, an </a:t>
            </a:r>
            <a:r>
              <a:rPr lang="en-AU" dirty="0" err="1" smtClean="0"/>
              <a:t>IllegalStateException</a:t>
            </a:r>
            <a:r>
              <a:rPr lang="en-AU" dirty="0" smtClean="0"/>
              <a:t> will be thrown. </a:t>
            </a:r>
          </a:p>
          <a:p>
            <a:r>
              <a:rPr lang="en-AU" dirty="0" smtClean="0"/>
              <a:t>In the case of forward() , once another web resource is being invoked , we cannot access the previous web resource.</a:t>
            </a:r>
          </a:p>
          <a:p>
            <a:r>
              <a:rPr lang="en-AU" dirty="0" smtClean="0"/>
              <a:t>include() includes the content of a resource in the response. The included servlet cannot change the response status code or set headers; any attempt to make a change is ignored.</a:t>
            </a:r>
          </a:p>
          <a:p>
            <a:r>
              <a:rPr lang="en-AU" dirty="0" smtClean="0"/>
              <a:t>The target servlet of the include() method has access to all aspects of the request object, but its use of the response object is more limited. It can only write information to the </a:t>
            </a:r>
            <a:r>
              <a:rPr lang="en-AU" dirty="0" err="1" smtClean="0"/>
              <a:t>ServletOutputStream</a:t>
            </a:r>
            <a:r>
              <a:rPr lang="en-AU" dirty="0" smtClean="0"/>
              <a:t> or Writer of the response object and commit a response by writing content past the end of the response buffer, or by explicitly calling the </a:t>
            </a:r>
            <a:r>
              <a:rPr lang="en-AU" dirty="0" err="1" smtClean="0"/>
              <a:t>flushBuffer</a:t>
            </a:r>
            <a:r>
              <a:rPr lang="en-AU" dirty="0" smtClean="0"/>
              <a:t>() method of the </a:t>
            </a:r>
            <a:r>
              <a:rPr lang="en-AU" dirty="0" err="1" smtClean="0"/>
              <a:t>ServletResponse</a:t>
            </a:r>
            <a:r>
              <a:rPr lang="en-AU" dirty="0" smtClean="0"/>
              <a:t> interface. It cannot set headers or call any method that affects the headers of the response.</a:t>
            </a:r>
          </a:p>
          <a:p>
            <a:r>
              <a:rPr lang="en-AU" dirty="0" smtClean="0"/>
              <a:t>In the case of include() , once another web resource is being invoked , we can come back with the response embedded to access the previous web resource.</a:t>
            </a:r>
          </a:p>
          <a:p>
            <a:endParaRPr lang="en-US" dirty="0" smtClean="0"/>
          </a:p>
          <a:p>
            <a:r>
              <a:rPr lang="en-US" dirty="0" smtClean="0"/>
              <a:t>Working with the RequestDispatcher is called as Server side dispatch. This is because the container is responsible to either forward request to other servlet or include the response of another servlet.</a:t>
            </a:r>
          </a:p>
          <a:p>
            <a:endParaRPr lang="en-US" dirty="0" smtClean="0"/>
          </a:p>
          <a:p>
            <a:r>
              <a:rPr lang="en-US" dirty="0" smtClean="0"/>
              <a:t>In both of these methods URL pattern does not change. Thus client is not aware which servlet is processing the request.</a:t>
            </a:r>
          </a:p>
          <a:p>
            <a:endParaRPr lang="en-US" dirty="0" smtClean="0"/>
          </a:p>
          <a:p>
            <a:r>
              <a:rPr lang="en-US" dirty="0" smtClean="0"/>
              <a:t>We introduce multiple servlets here as a single servlet may not be able to complete the request processing life cycle, or we may require it for load balancing.</a:t>
            </a:r>
            <a:endParaRPr lang="en-US" dirty="0"/>
          </a:p>
        </p:txBody>
      </p:sp>
      <p:sp>
        <p:nvSpPr>
          <p:cNvPr id="4" name="Text Box 5"/>
          <p:cNvSpPr txBox="1">
            <a:spLocks noChangeArrowheads="1"/>
          </p:cNvSpPr>
          <p:nvPr/>
        </p:nvSpPr>
        <p:spPr bwMode="auto">
          <a:xfrm>
            <a:off x="133350" y="1295400"/>
            <a:ext cx="1219200" cy="3477875"/>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Explain them code given in the slide for forward() and include(). Make sure to emphasis checking for null in the code. Also ensure to </a:t>
            </a:r>
            <a:r>
              <a:rPr lang="en-US" sz="1000" dirty="0" smtClean="0">
                <a:latin typeface="Arial" panose="020B0604020202020204" pitchFamily="34" charset="0"/>
                <a:cs typeface="Arial" panose="020B0604020202020204" pitchFamily="34" charset="0"/>
              </a:rPr>
              <a:t>convey </a:t>
            </a:r>
            <a:r>
              <a:rPr lang="en-US" sz="1000" dirty="0">
                <a:latin typeface="Arial" panose="020B0604020202020204" pitchFamily="34" charset="0"/>
                <a:cs typeface="Arial" panose="020B0604020202020204" pitchFamily="34" charset="0"/>
              </a:rPr>
              <a:t>them about the usage of forward method before response is committed.</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Also, ask participants to notice how request and response objects are implicitly sent to target resource</a:t>
            </a:r>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200202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3" name="Rectangle 6"/>
          <p:cNvSpPr>
            <a:spLocks noGrp="1" noChangeArrowheads="1"/>
          </p:cNvSpPr>
          <p:nvPr>
            <p:ph type="body" idx="1"/>
          </p:nvPr>
        </p:nvSpPr>
        <p:spPr/>
        <p:txBody>
          <a:bodyPr/>
          <a:lstStyle/>
          <a:p>
            <a:r>
              <a:rPr lang="en-US" dirty="0" smtClean="0"/>
              <a:t>Communication with Server Resources:</a:t>
            </a:r>
          </a:p>
          <a:p>
            <a:r>
              <a:rPr lang="en-US" dirty="0" smtClean="0"/>
              <a:t>Notice that the forward() and include() methods have the Request and Response objects as parameters. Thus one servlet can easily pass its Request and Response objects to the target servlet, and thus any request parameters too. However, if user wishes to pass more request parameters and also between just a request, use the </a:t>
            </a:r>
            <a:r>
              <a:rPr lang="en-US" dirty="0" err="1" smtClean="0"/>
              <a:t>setAttribute</a:t>
            </a:r>
            <a:r>
              <a:rPr lang="en-US" dirty="0" smtClean="0"/>
              <a:t>() method of the </a:t>
            </a:r>
            <a:r>
              <a:rPr lang="en-US" dirty="0" err="1" smtClean="0"/>
              <a:t>ServletRequest</a:t>
            </a:r>
            <a:r>
              <a:rPr lang="en-US" dirty="0" smtClean="0"/>
              <a:t> object. The </a:t>
            </a:r>
            <a:r>
              <a:rPr lang="en-US" dirty="0" err="1" smtClean="0"/>
              <a:t>ServletRequest</a:t>
            </a:r>
            <a:r>
              <a:rPr lang="en-US" dirty="0" smtClean="0"/>
              <a:t> object also exposes the </a:t>
            </a:r>
            <a:r>
              <a:rPr lang="en-US" dirty="0" err="1" smtClean="0"/>
              <a:t>getAttribute</a:t>
            </a:r>
            <a:r>
              <a:rPr lang="en-US" dirty="0" smtClean="0"/>
              <a:t>() and </a:t>
            </a:r>
            <a:r>
              <a:rPr lang="en-US" dirty="0" err="1" smtClean="0"/>
              <a:t>removeAttribute</a:t>
            </a:r>
            <a:r>
              <a:rPr lang="en-US" dirty="0" smtClean="0"/>
              <a:t>() methods, the likes of which has been discussed earlier.</a:t>
            </a:r>
          </a:p>
          <a:p>
            <a:r>
              <a:rPr lang="en-US" dirty="0" smtClean="0"/>
              <a:t>See the code snippet in the slide above. The </a:t>
            </a:r>
            <a:r>
              <a:rPr lang="en-US" dirty="0" err="1" smtClean="0"/>
              <a:t>setAttribute</a:t>
            </a:r>
            <a:r>
              <a:rPr lang="en-US" dirty="0" smtClean="0"/>
              <a:t>() method sets an attribute named “exception” to a new instance of an exception – </a:t>
            </a:r>
            <a:r>
              <a:rPr lang="en-AU" dirty="0" err="1" smtClean="0"/>
              <a:t>ItemNotFoundException</a:t>
            </a:r>
            <a:r>
              <a:rPr lang="en-AU" dirty="0" smtClean="0"/>
              <a:t>. The forward() method while carrying request information will also carry this new attribute to the target servlet!</a:t>
            </a:r>
          </a:p>
          <a:p>
            <a:endParaRPr lang="en-AU" dirty="0" smtClean="0"/>
          </a:p>
          <a:p>
            <a:r>
              <a:rPr lang="en-AU" dirty="0" smtClean="0"/>
              <a:t>Thus to communicate among servlets and pass data between them we can make use of Request object and its API methods mentioned in the slide.</a:t>
            </a:r>
            <a:endParaRPr lang="en-US" dirty="0"/>
          </a:p>
        </p:txBody>
      </p:sp>
      <p:sp>
        <p:nvSpPr>
          <p:cNvPr id="3" name="Slide Image Placeholder 2"/>
          <p:cNvSpPr>
            <a:spLocks noGrp="1" noRot="1" noChangeAspect="1"/>
          </p:cNvSpPr>
          <p:nvPr>
            <p:ph type="sldImg"/>
          </p:nvPr>
        </p:nvSpPr>
        <p:spPr>
          <a:xfrm>
            <a:off x="1665288" y="768350"/>
            <a:ext cx="5114925" cy="3836988"/>
          </a:xfrm>
        </p:spPr>
      </p:sp>
    </p:spTree>
    <p:extLst>
      <p:ext uri="{BB962C8B-B14F-4D97-AF65-F5344CB8AC3E}">
        <p14:creationId xmlns:p14="http://schemas.microsoft.com/office/powerpoint/2010/main" val="3954519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tags" Target="../tags/tag4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9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090833506"/>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4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7754316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7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2408338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95"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235987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812562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54881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19"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7532895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Capgemini Public</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926941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4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2545219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223618330"/>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87507783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2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5213642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416660171"/>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569778330"/>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890527952"/>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855653258"/>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59665362"/>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4498838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4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3640254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3100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802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31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8320807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3608808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17871581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411162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489794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3742299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1492498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47343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746026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5575738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71234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635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79889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21609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97663990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93663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848599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648593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87838498"/>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922778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9925720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608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66582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581765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5867933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6835499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60935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31080864"/>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2204905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133596909"/>
      </p:ext>
    </p:extLst>
  </p:cSld>
  <p:clrMapOvr>
    <a:masterClrMapping/>
  </p:clrMapOvr>
  <p:timing>
    <p:tnLst>
      <p:par>
        <p:cTn id="1" dur="indefinite" restart="never" nodeType="tmRoot"/>
      </p:par>
    </p:tnLst>
  </p:timing>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61605701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7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542378272"/>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327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9625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2454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0081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565608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4188769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664336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30805116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083746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32256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44826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26671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89409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376488762"/>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0438449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4978785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725242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1697788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183932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96651977"/>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9301558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9499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87272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4.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4.sv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10.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4.sv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75"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96831021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59194194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61783287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0">
            <a:extLst>
              <a:ext uri="{96DAC541-7B7A-43D3-8B79-37D633B846F1}">
                <asvg:svgBlip xmlns="" xmlns:asvg="http://schemas.microsoft.com/office/drawing/2016/SVG/main" r:embed="rId31"/>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6597915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47" r:id="rId23"/>
    <p:sldLayoutId id="2147483748" r:id="rId24"/>
    <p:sldLayoutId id="2147483749" r:id="rId25"/>
    <p:sldLayoutId id="2147483750" r:id="rId26"/>
    <p:sldLayoutId id="2147483751" r:id="rId27"/>
    <p:sldLayoutId id="2147483752"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79537763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9.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59.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713383"/>
            <a:ext cx="3725949" cy="1076303"/>
          </a:xfrm>
        </p:spPr>
        <p:txBody>
          <a:bodyPr>
            <a:normAutofit/>
          </a:bodyPr>
          <a:lstStyle/>
          <a:p>
            <a:r>
              <a:rPr lang="en-US" sz="4400" b="0" dirty="0" smtClean="0">
                <a:ea typeface="ＭＳ Ｐゴシック" pitchFamily="34" charset="-128"/>
              </a:rPr>
              <a:t>Java Servlets </a:t>
            </a:r>
            <a:br>
              <a:rPr lang="en-US" sz="4400" b="0" dirty="0" smtClean="0">
                <a:ea typeface="ＭＳ Ｐゴシック" pitchFamily="34" charset="-128"/>
              </a:rPr>
            </a:br>
            <a:r>
              <a:rPr lang="en-US" sz="4400" b="0" dirty="0" smtClean="0">
                <a:ea typeface="ＭＳ Ｐゴシック" pitchFamily="34" charset="-128"/>
              </a:rPr>
              <a:t/>
            </a:r>
            <a:br>
              <a:rPr lang="en-US" sz="4400" b="0" dirty="0" smtClean="0">
                <a:ea typeface="ＭＳ Ｐゴシック" pitchFamily="34" charset="-128"/>
              </a:rPr>
            </a:br>
            <a:r>
              <a:rPr lang="en-US" sz="4400" b="0" dirty="0" smtClean="0">
                <a:ea typeface="ＭＳ Ｐゴシック" pitchFamily="34" charset="-128"/>
              </a:rPr>
              <a:t>3.0</a:t>
            </a:r>
            <a:endParaRPr lang="en-US" sz="4400" b="0" dirty="0">
              <a:ea typeface="ＭＳ Ｐゴシック" pitchFamily="34" charset="-128"/>
            </a:endParaRPr>
          </a:p>
        </p:txBody>
      </p:sp>
      <p:sp>
        <p:nvSpPr>
          <p:cNvPr id="12" name="Subtitle 11"/>
          <p:cNvSpPr>
            <a:spLocks noGrp="1"/>
          </p:cNvSpPr>
          <p:nvPr>
            <p:ph type="subTitle" idx="1"/>
          </p:nvPr>
        </p:nvSpPr>
        <p:spPr>
          <a:xfrm>
            <a:off x="305991" y="4071707"/>
            <a:ext cx="3725949" cy="1223963"/>
          </a:xfrm>
        </p:spPr>
        <p:txBody>
          <a:bodyPr>
            <a:normAutofit/>
          </a:bodyPr>
          <a:lstStyle/>
          <a:p>
            <a:pPr algn="l"/>
            <a:endParaRPr lang="en-US" sz="2400" dirty="0" smtClean="0">
              <a:ea typeface="ＭＳ Ｐゴシック" pitchFamily="34" charset="-128"/>
            </a:endParaRPr>
          </a:p>
          <a:p>
            <a:pPr algn="l"/>
            <a:r>
              <a:rPr lang="en-US" sz="2200" dirty="0" smtClean="0">
                <a:ea typeface="ＭＳ Ｐゴシック" pitchFamily="34" charset="-128"/>
              </a:rPr>
              <a:t>Lesson </a:t>
            </a:r>
            <a:r>
              <a:rPr lang="en-US" sz="2200" dirty="0" smtClean="0">
                <a:ea typeface="ＭＳ Ｐゴシック" pitchFamily="34" charset="-128"/>
              </a:rPr>
              <a:t>4: </a:t>
            </a:r>
          </a:p>
          <a:p>
            <a:pPr algn="l"/>
            <a:endParaRPr lang="en-US" sz="2200" dirty="0">
              <a:ea typeface="ＭＳ Ｐゴシック" pitchFamily="34" charset="-128"/>
            </a:endParaRPr>
          </a:p>
          <a:p>
            <a:pPr algn="l"/>
            <a:r>
              <a:rPr lang="en-US" sz="2200" dirty="0" err="1" smtClean="0">
                <a:ea typeface="ＭＳ Ｐゴシック" pitchFamily="34" charset="-128"/>
              </a:rPr>
              <a:t>RequestDispatcher</a:t>
            </a:r>
            <a:endParaRPr lang="en-US" sz="2200" dirty="0">
              <a:ea typeface="ＭＳ Ｐゴシック"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1954" y="2845286"/>
            <a:ext cx="6555011" cy="3209371"/>
            <a:chOff x="384656" y="2464093"/>
            <a:chExt cx="6555011" cy="3530308"/>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56" y="2464093"/>
              <a:ext cx="6357257" cy="1614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56" y="4181946"/>
              <a:ext cx="6555011" cy="1812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p:txBody>
          <a:bodyPr/>
          <a:lstStyle/>
          <a:p>
            <a:r>
              <a:rPr lang="en-US" dirty="0" smtClean="0"/>
              <a:t>Demo</a:t>
            </a:r>
            <a:endParaRPr lang="en-US" dirty="0"/>
          </a:p>
        </p:txBody>
      </p:sp>
      <p:sp>
        <p:nvSpPr>
          <p:cNvPr id="5" name="Content Placeholder 4"/>
          <p:cNvSpPr>
            <a:spLocks noGrp="1"/>
          </p:cNvSpPr>
          <p:nvPr>
            <p:ph idx="1"/>
          </p:nvPr>
        </p:nvSpPr>
        <p:spPr/>
        <p:txBody>
          <a:bodyPr>
            <a:normAutofit/>
          </a:bodyPr>
          <a:lstStyle/>
          <a:p>
            <a:r>
              <a:rPr lang="en-US" sz="1800" dirty="0"/>
              <a:t>Creating request attributes and retrieving them using [set/get]Attribute method</a:t>
            </a:r>
          </a:p>
          <a:p>
            <a:r>
              <a:rPr lang="en-US" sz="1800" dirty="0" err="1"/>
              <a:t>ProductServlet</a:t>
            </a:r>
            <a:r>
              <a:rPr lang="en-US" sz="1800" dirty="0"/>
              <a:t>, </a:t>
            </a:r>
            <a:r>
              <a:rPr lang="en-US" sz="1800" dirty="0" err="1"/>
              <a:t>DisplayProductInfo</a:t>
            </a:r>
            <a:r>
              <a:rPr lang="en-US" sz="1800" dirty="0"/>
              <a:t>, </a:t>
            </a:r>
            <a:r>
              <a:rPr lang="en-US" sz="1800" dirty="0" smtClean="0"/>
              <a:t>product.html</a:t>
            </a:r>
            <a:endParaRPr lang="en-US" sz="1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04767" y="2719364"/>
            <a:ext cx="5847305" cy="3478188"/>
            <a:chOff x="543056" y="2435093"/>
            <a:chExt cx="7075239" cy="3826007"/>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56" y="4187441"/>
              <a:ext cx="7075239" cy="207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56" y="2435093"/>
              <a:ext cx="6807297" cy="1745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p:txBody>
          <a:bodyPr/>
          <a:lstStyle/>
          <a:p>
            <a:r>
              <a:rPr lang="en-US" dirty="0" smtClean="0"/>
              <a:t>Demo</a:t>
            </a:r>
            <a:endParaRPr lang="en-US" dirty="0"/>
          </a:p>
        </p:txBody>
      </p:sp>
      <p:sp>
        <p:nvSpPr>
          <p:cNvPr id="5" name="Content Placeholder 4"/>
          <p:cNvSpPr>
            <a:spLocks noGrp="1"/>
          </p:cNvSpPr>
          <p:nvPr>
            <p:ph idx="1"/>
          </p:nvPr>
        </p:nvSpPr>
        <p:spPr/>
        <p:txBody>
          <a:bodyPr>
            <a:normAutofit/>
          </a:bodyPr>
          <a:lstStyle/>
          <a:p>
            <a:r>
              <a:rPr lang="en-US" sz="1800" dirty="0"/>
              <a:t>Working with include method of RequestDispatcher</a:t>
            </a:r>
          </a:p>
          <a:p>
            <a:r>
              <a:rPr lang="en-US" sz="1800" dirty="0" err="1"/>
              <a:t>PresentationServlet</a:t>
            </a:r>
            <a:r>
              <a:rPr lang="en-US" sz="1800" dirty="0"/>
              <a:t>, </a:t>
            </a:r>
            <a:r>
              <a:rPr lang="en-US" sz="1800" dirty="0" err="1"/>
              <a:t>ItemServlet</a:t>
            </a:r>
            <a:r>
              <a:rPr lang="en-US" sz="1800" dirty="0"/>
              <a:t>, </a:t>
            </a:r>
            <a:r>
              <a:rPr lang="en-US" sz="1800" dirty="0" err="1" smtClean="0"/>
              <a:t>ErrorServlet</a:t>
            </a:r>
            <a:endParaRPr lang="en-US" sz="1800" dirty="0" smtClean="0"/>
          </a:p>
        </p:txBody>
      </p:sp>
    </p:spTree>
    <p:extLst>
      <p:ext uri="{BB962C8B-B14F-4D97-AF65-F5344CB8AC3E}">
        <p14:creationId xmlns:p14="http://schemas.microsoft.com/office/powerpoint/2010/main" val="3746540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a:t>4</a:t>
            </a:r>
            <a:r>
              <a:rPr lang="en-US" sz="1200" dirty="0" smtClean="0"/>
              <a:t>.2</a:t>
            </a:r>
            <a:r>
              <a:rPr lang="en-US" sz="1200" dirty="0"/>
              <a:t>: Server / Client side dispatch </a:t>
            </a:r>
            <a:r>
              <a:rPr lang="en-US" dirty="0"/>
              <a:t/>
            </a:r>
            <a:br>
              <a:rPr lang="en-US" dirty="0"/>
            </a:br>
            <a:r>
              <a:rPr lang="en-US" sz="2000" dirty="0"/>
              <a:t>Client side </a:t>
            </a:r>
            <a:r>
              <a:rPr lang="en-US" sz="2000" dirty="0" smtClean="0"/>
              <a:t>Dispatch</a:t>
            </a:r>
            <a:endParaRPr lang="en-US" sz="2000" dirty="0"/>
          </a:p>
        </p:txBody>
      </p:sp>
      <p:sp>
        <p:nvSpPr>
          <p:cNvPr id="5" name="Content Placeholder 4"/>
          <p:cNvSpPr>
            <a:spLocks noGrp="1"/>
          </p:cNvSpPr>
          <p:nvPr>
            <p:ph idx="1"/>
          </p:nvPr>
        </p:nvSpPr>
        <p:spPr>
          <a:xfrm>
            <a:off x="298516" y="1494766"/>
            <a:ext cx="8687829" cy="4643751"/>
          </a:xfrm>
        </p:spPr>
        <p:txBody>
          <a:bodyPr>
            <a:normAutofit/>
          </a:bodyPr>
          <a:lstStyle/>
          <a:p>
            <a:r>
              <a:rPr lang="en-US" sz="1800" dirty="0"/>
              <a:t>In Client side dispatch, method used is </a:t>
            </a:r>
            <a:r>
              <a:rPr lang="en-US" sz="1800" dirty="0" err="1"/>
              <a:t>response.sendRedirect</a:t>
            </a:r>
            <a:r>
              <a:rPr lang="en-US" sz="1800" dirty="0"/>
              <a:t>(“URL Pattern</a:t>
            </a:r>
            <a:r>
              <a:rPr lang="en-US" sz="1800" dirty="0" smtClean="0"/>
              <a:t>”);</a:t>
            </a:r>
          </a:p>
          <a:p>
            <a:endParaRPr lang="en-US" sz="1800" dirty="0"/>
          </a:p>
          <a:p>
            <a:r>
              <a:rPr lang="en-US" sz="1800" dirty="0"/>
              <a:t>With this method, a new request is generated and the request-response lifecycle is started again</a:t>
            </a:r>
          </a:p>
          <a:p>
            <a:endParaRPr lang="en-US" sz="1800" dirty="0"/>
          </a:p>
        </p:txBody>
      </p:sp>
    </p:spTree>
    <p:extLst>
      <p:ext uri="{BB962C8B-B14F-4D97-AF65-F5344CB8AC3E}">
        <p14:creationId xmlns:p14="http://schemas.microsoft.com/office/powerpoint/2010/main" val="16435165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5590" y="2020276"/>
            <a:ext cx="6793912" cy="4205999"/>
            <a:chOff x="247427" y="2099106"/>
            <a:chExt cx="7473303" cy="4205999"/>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27" y="2099106"/>
              <a:ext cx="6095316" cy="2005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00" y="4350779"/>
              <a:ext cx="7385830" cy="1954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itle 3"/>
          <p:cNvSpPr>
            <a:spLocks noGrp="1"/>
          </p:cNvSpPr>
          <p:nvPr>
            <p:ph type="title"/>
          </p:nvPr>
        </p:nvSpPr>
        <p:spPr/>
        <p:txBody>
          <a:bodyPr>
            <a:normAutofit/>
          </a:bodyPr>
          <a:lstStyle/>
          <a:p>
            <a:r>
              <a:rPr lang="en-US" sz="2000" dirty="0" smtClean="0"/>
              <a:t>Demo</a:t>
            </a:r>
            <a:endParaRPr lang="en-US" sz="2000" dirty="0"/>
          </a:p>
        </p:txBody>
      </p:sp>
      <p:sp>
        <p:nvSpPr>
          <p:cNvPr id="5" name="Content Placeholder 4"/>
          <p:cNvSpPr>
            <a:spLocks noGrp="1"/>
          </p:cNvSpPr>
          <p:nvPr>
            <p:ph idx="1"/>
          </p:nvPr>
        </p:nvSpPr>
        <p:spPr/>
        <p:txBody>
          <a:bodyPr/>
          <a:lstStyle/>
          <a:p>
            <a:r>
              <a:rPr lang="en-US" sz="1600" dirty="0"/>
              <a:t>Execute login.html, Verify.java, success.html</a:t>
            </a:r>
          </a:p>
          <a:p>
            <a:pPr marL="0" indent="0">
              <a:buNone/>
            </a:pPr>
            <a:endParaRPr lang="en-US" dirty="0"/>
          </a:p>
        </p:txBody>
      </p:sp>
    </p:spTree>
    <p:extLst>
      <p:ext uri="{BB962C8B-B14F-4D97-AF65-F5344CB8AC3E}">
        <p14:creationId xmlns:p14="http://schemas.microsoft.com/office/powerpoint/2010/main" val="552726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a:t>4</a:t>
            </a:r>
            <a:r>
              <a:rPr lang="en-US" sz="1200" dirty="0" smtClean="0"/>
              <a:t>.2</a:t>
            </a:r>
            <a:r>
              <a:rPr lang="en-US" sz="1200" dirty="0"/>
              <a:t>: Server / Client side dispatch</a:t>
            </a:r>
            <a:r>
              <a:rPr lang="en-US" dirty="0"/>
              <a:t/>
            </a:r>
            <a:br>
              <a:rPr lang="en-US" dirty="0"/>
            </a:br>
            <a:r>
              <a:rPr lang="en-US" sz="2000" dirty="0" smtClean="0"/>
              <a:t>Comparison</a:t>
            </a:r>
            <a:endParaRPr lang="en-US" sz="20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80061119"/>
              </p:ext>
            </p:extLst>
          </p:nvPr>
        </p:nvGraphicFramePr>
        <p:xfrm>
          <a:off x="298450" y="1560787"/>
          <a:ext cx="8482943" cy="4619297"/>
        </p:xfrm>
        <a:graphic>
          <a:graphicData uri="http://schemas.openxmlformats.org/drawingml/2006/table">
            <a:tbl>
              <a:tblPr firstRow="1" firstCol="1" bandRow="1">
                <a:tableStyleId>{5C22544A-7EE6-4342-B048-85BDC9FD1C3A}</a:tableStyleId>
              </a:tblPr>
              <a:tblGrid>
                <a:gridCol w="4206353"/>
                <a:gridCol w="4276590"/>
              </a:tblGrid>
              <a:tr h="329950">
                <a:tc>
                  <a:txBody>
                    <a:bodyPr/>
                    <a:lstStyle/>
                    <a:p>
                      <a:pPr marL="0" marR="0">
                        <a:lnSpc>
                          <a:spcPct val="115000"/>
                        </a:lnSpc>
                        <a:spcBef>
                          <a:spcPts val="0"/>
                        </a:spcBef>
                        <a:spcAft>
                          <a:spcPts val="0"/>
                        </a:spcAft>
                      </a:pPr>
                      <a:r>
                        <a:rPr lang="en-US" sz="1200" dirty="0">
                          <a:effectLst/>
                        </a:rPr>
                        <a:t>Server – Side Dispatch</a:t>
                      </a:r>
                      <a:endParaRPr lang="en-US" sz="1200" dirty="0">
                        <a:effectLst/>
                        <a:latin typeface="Calibri"/>
                        <a:ea typeface="Calibri"/>
                        <a:cs typeface="Times New Roman"/>
                      </a:endParaRPr>
                    </a:p>
                  </a:txBody>
                  <a:tcPr marL="73065" marR="73065" marT="0" marB="0"/>
                </a:tc>
                <a:tc>
                  <a:txBody>
                    <a:bodyPr/>
                    <a:lstStyle/>
                    <a:p>
                      <a:pPr marL="0" marR="0">
                        <a:lnSpc>
                          <a:spcPct val="115000"/>
                        </a:lnSpc>
                        <a:spcBef>
                          <a:spcPts val="0"/>
                        </a:spcBef>
                        <a:spcAft>
                          <a:spcPts val="0"/>
                        </a:spcAft>
                      </a:pPr>
                      <a:r>
                        <a:rPr lang="en-US" sz="1200">
                          <a:effectLst/>
                        </a:rPr>
                        <a:t>Client – Side Dispatch</a:t>
                      </a:r>
                      <a:endParaRPr lang="en-US" sz="1200">
                        <a:effectLst/>
                        <a:latin typeface="Calibri"/>
                        <a:ea typeface="Calibri"/>
                        <a:cs typeface="Times New Roman"/>
                      </a:endParaRPr>
                    </a:p>
                  </a:txBody>
                  <a:tcPr marL="73065" marR="73065" marT="0" marB="0"/>
                </a:tc>
              </a:tr>
              <a:tr h="329950">
                <a:tc>
                  <a:txBody>
                    <a:bodyPr/>
                    <a:lstStyle/>
                    <a:p>
                      <a:pPr marL="0" marR="0">
                        <a:lnSpc>
                          <a:spcPct val="115000"/>
                        </a:lnSpc>
                        <a:spcBef>
                          <a:spcPts val="0"/>
                        </a:spcBef>
                        <a:spcAft>
                          <a:spcPts val="0"/>
                        </a:spcAft>
                      </a:pPr>
                      <a:r>
                        <a:rPr lang="en-US" sz="1200">
                          <a:effectLst/>
                        </a:rPr>
                        <a:t>Container is responsible for dispatch</a:t>
                      </a:r>
                      <a:endParaRPr lang="en-US" sz="1200">
                        <a:effectLst/>
                        <a:latin typeface="Calibri"/>
                        <a:ea typeface="Calibri"/>
                        <a:cs typeface="Times New Roman"/>
                      </a:endParaRPr>
                    </a:p>
                  </a:txBody>
                  <a:tcPr marL="73065" marR="73065" marT="0" marB="0"/>
                </a:tc>
                <a:tc>
                  <a:txBody>
                    <a:bodyPr/>
                    <a:lstStyle/>
                    <a:p>
                      <a:pPr marL="0" marR="0">
                        <a:lnSpc>
                          <a:spcPct val="115000"/>
                        </a:lnSpc>
                        <a:spcBef>
                          <a:spcPts val="0"/>
                        </a:spcBef>
                        <a:spcAft>
                          <a:spcPts val="0"/>
                        </a:spcAft>
                      </a:pPr>
                      <a:r>
                        <a:rPr lang="en-US" sz="1200">
                          <a:effectLst/>
                        </a:rPr>
                        <a:t>Browser is responsible for redirect</a:t>
                      </a:r>
                      <a:endParaRPr lang="en-US" sz="1200">
                        <a:effectLst/>
                        <a:latin typeface="Calibri"/>
                        <a:ea typeface="Calibri"/>
                        <a:cs typeface="Times New Roman"/>
                      </a:endParaRPr>
                    </a:p>
                  </a:txBody>
                  <a:tcPr marL="73065" marR="73065" marT="0" marB="0"/>
                </a:tc>
              </a:tr>
              <a:tr h="659899">
                <a:tc>
                  <a:txBody>
                    <a:bodyPr/>
                    <a:lstStyle/>
                    <a:p>
                      <a:pPr marL="0" marR="0">
                        <a:lnSpc>
                          <a:spcPct val="115000"/>
                        </a:lnSpc>
                        <a:spcBef>
                          <a:spcPts val="0"/>
                        </a:spcBef>
                        <a:spcAft>
                          <a:spcPts val="0"/>
                        </a:spcAft>
                      </a:pPr>
                      <a:r>
                        <a:rPr lang="en-US" sz="1200" dirty="0">
                          <a:effectLst/>
                        </a:rPr>
                        <a:t>RequestDispatcher interface used with forward and include methods, with URL Pattern specified</a:t>
                      </a:r>
                      <a:endParaRPr lang="en-US" sz="1200" dirty="0">
                        <a:effectLst/>
                        <a:latin typeface="Calibri"/>
                        <a:ea typeface="Calibri"/>
                        <a:cs typeface="Times New Roman"/>
                      </a:endParaRPr>
                    </a:p>
                  </a:txBody>
                  <a:tcPr marL="73065" marR="73065" marT="0" marB="0"/>
                </a:tc>
                <a:tc>
                  <a:txBody>
                    <a:bodyPr/>
                    <a:lstStyle/>
                    <a:p>
                      <a:pPr marL="0" marR="0">
                        <a:lnSpc>
                          <a:spcPct val="115000"/>
                        </a:lnSpc>
                        <a:spcBef>
                          <a:spcPts val="0"/>
                        </a:spcBef>
                        <a:spcAft>
                          <a:spcPts val="0"/>
                        </a:spcAft>
                      </a:pPr>
                      <a:r>
                        <a:rPr lang="en-US" sz="1200">
                          <a:effectLst/>
                        </a:rPr>
                        <a:t>Response.sendRedirect(“URL Pattern”) method is used</a:t>
                      </a:r>
                      <a:endParaRPr lang="en-US" sz="1200">
                        <a:effectLst/>
                        <a:latin typeface="Calibri"/>
                        <a:ea typeface="Calibri"/>
                        <a:cs typeface="Times New Roman"/>
                      </a:endParaRPr>
                    </a:p>
                  </a:txBody>
                  <a:tcPr marL="73065" marR="73065" marT="0" marB="0"/>
                </a:tc>
              </a:tr>
              <a:tr h="659899">
                <a:tc>
                  <a:txBody>
                    <a:bodyPr/>
                    <a:lstStyle/>
                    <a:p>
                      <a:pPr marL="0" marR="0">
                        <a:lnSpc>
                          <a:spcPct val="115000"/>
                        </a:lnSpc>
                        <a:spcBef>
                          <a:spcPts val="0"/>
                        </a:spcBef>
                        <a:spcAft>
                          <a:spcPts val="0"/>
                        </a:spcAft>
                      </a:pPr>
                      <a:r>
                        <a:rPr lang="en-US" sz="1200" dirty="0">
                          <a:effectLst/>
                        </a:rPr>
                        <a:t>URL Pattern in browser during Request-Response lifecycle does not change</a:t>
                      </a:r>
                      <a:endParaRPr lang="en-US" sz="1200" dirty="0">
                        <a:effectLst/>
                        <a:latin typeface="Calibri"/>
                        <a:ea typeface="Calibri"/>
                        <a:cs typeface="Times New Roman"/>
                      </a:endParaRPr>
                    </a:p>
                  </a:txBody>
                  <a:tcPr marL="73065" marR="73065" marT="0" marB="0"/>
                </a:tc>
                <a:tc>
                  <a:txBody>
                    <a:bodyPr/>
                    <a:lstStyle/>
                    <a:p>
                      <a:pPr marL="0" marR="0">
                        <a:lnSpc>
                          <a:spcPct val="115000"/>
                        </a:lnSpc>
                        <a:spcBef>
                          <a:spcPts val="0"/>
                        </a:spcBef>
                        <a:spcAft>
                          <a:spcPts val="0"/>
                        </a:spcAft>
                      </a:pPr>
                      <a:r>
                        <a:rPr lang="en-US" sz="1200" dirty="0">
                          <a:effectLst/>
                        </a:rPr>
                        <a:t>URL Pattern in browser during Request-Response lifecycle changes</a:t>
                      </a:r>
                      <a:endParaRPr lang="en-US" sz="1200" dirty="0">
                        <a:effectLst/>
                        <a:latin typeface="Calibri"/>
                        <a:ea typeface="Calibri"/>
                        <a:cs typeface="Times New Roman"/>
                      </a:endParaRPr>
                    </a:p>
                  </a:txBody>
                  <a:tcPr marL="73065" marR="73065" marT="0" marB="0"/>
                </a:tc>
              </a:tr>
              <a:tr h="329950">
                <a:tc>
                  <a:txBody>
                    <a:bodyPr/>
                    <a:lstStyle/>
                    <a:p>
                      <a:pPr marL="0" marR="0">
                        <a:lnSpc>
                          <a:spcPct val="115000"/>
                        </a:lnSpc>
                        <a:spcBef>
                          <a:spcPts val="0"/>
                        </a:spcBef>
                        <a:spcAft>
                          <a:spcPts val="0"/>
                        </a:spcAft>
                      </a:pPr>
                      <a:r>
                        <a:rPr lang="en-US" sz="1200" dirty="0">
                          <a:effectLst/>
                        </a:rPr>
                        <a:t>It is an cheap process</a:t>
                      </a:r>
                      <a:endParaRPr lang="en-US" sz="1200" dirty="0">
                        <a:effectLst/>
                        <a:latin typeface="Calibri"/>
                        <a:ea typeface="Calibri"/>
                        <a:cs typeface="Times New Roman"/>
                      </a:endParaRPr>
                    </a:p>
                  </a:txBody>
                  <a:tcPr marL="73065" marR="73065" marT="0" marB="0"/>
                </a:tc>
                <a:tc>
                  <a:txBody>
                    <a:bodyPr/>
                    <a:lstStyle/>
                    <a:p>
                      <a:pPr marL="0" marR="0">
                        <a:lnSpc>
                          <a:spcPct val="115000"/>
                        </a:lnSpc>
                        <a:spcBef>
                          <a:spcPts val="0"/>
                        </a:spcBef>
                        <a:spcAft>
                          <a:spcPts val="0"/>
                        </a:spcAft>
                      </a:pPr>
                      <a:r>
                        <a:rPr lang="en-US" sz="1200">
                          <a:effectLst/>
                        </a:rPr>
                        <a:t>It is expensive process</a:t>
                      </a:r>
                      <a:endParaRPr lang="en-US" sz="1200">
                        <a:effectLst/>
                        <a:latin typeface="Calibri"/>
                        <a:ea typeface="Calibri"/>
                        <a:cs typeface="Times New Roman"/>
                      </a:endParaRPr>
                    </a:p>
                  </a:txBody>
                  <a:tcPr marL="73065" marR="73065" marT="0" marB="0"/>
                </a:tc>
              </a:tr>
              <a:tr h="989849">
                <a:tc>
                  <a:txBody>
                    <a:bodyPr/>
                    <a:lstStyle/>
                    <a:p>
                      <a:pPr marL="0" marR="0">
                        <a:lnSpc>
                          <a:spcPct val="115000"/>
                        </a:lnSpc>
                        <a:spcBef>
                          <a:spcPts val="0"/>
                        </a:spcBef>
                        <a:spcAft>
                          <a:spcPts val="0"/>
                        </a:spcAft>
                      </a:pPr>
                      <a:r>
                        <a:rPr lang="en-US" sz="1200" dirty="0">
                          <a:effectLst/>
                        </a:rPr>
                        <a:t>Forward / Include can happen only within the same Web application</a:t>
                      </a:r>
                      <a:endParaRPr lang="en-US" sz="1200" dirty="0">
                        <a:effectLst/>
                        <a:latin typeface="Calibri"/>
                        <a:ea typeface="Calibri"/>
                        <a:cs typeface="Times New Roman"/>
                      </a:endParaRPr>
                    </a:p>
                  </a:txBody>
                  <a:tcPr marL="73065" marR="73065" marT="0" marB="0"/>
                </a:tc>
                <a:tc>
                  <a:txBody>
                    <a:bodyPr/>
                    <a:lstStyle/>
                    <a:p>
                      <a:pPr marL="0" marR="0">
                        <a:lnSpc>
                          <a:spcPct val="115000"/>
                        </a:lnSpc>
                        <a:spcBef>
                          <a:spcPts val="0"/>
                        </a:spcBef>
                        <a:spcAft>
                          <a:spcPts val="0"/>
                        </a:spcAft>
                      </a:pPr>
                      <a:r>
                        <a:rPr lang="en-US" sz="1200">
                          <a:effectLst/>
                        </a:rPr>
                        <a:t>Redirection can happen in same web application as well as to another URL (outside web application) also </a:t>
                      </a:r>
                      <a:endParaRPr lang="en-US" sz="1200">
                        <a:effectLst/>
                        <a:latin typeface="Calibri"/>
                        <a:ea typeface="Calibri"/>
                        <a:cs typeface="Times New Roman"/>
                      </a:endParaRPr>
                    </a:p>
                  </a:txBody>
                  <a:tcPr marL="73065" marR="73065" marT="0" marB="0"/>
                </a:tc>
              </a:tr>
              <a:tr h="1319800">
                <a:tc>
                  <a:txBody>
                    <a:bodyPr/>
                    <a:lstStyle/>
                    <a:p>
                      <a:pPr marL="0" marR="0">
                        <a:lnSpc>
                          <a:spcPct val="115000"/>
                        </a:lnSpc>
                        <a:spcBef>
                          <a:spcPts val="0"/>
                        </a:spcBef>
                        <a:spcAft>
                          <a:spcPts val="0"/>
                        </a:spcAft>
                      </a:pPr>
                      <a:r>
                        <a:rPr lang="en-US" sz="1200">
                          <a:effectLst/>
                        </a:rPr>
                        <a:t>Data can be transferred easily between web components by making use of Request object API like request.setAttribute(String s,Object); and request.getAttribute(String s); </a:t>
                      </a:r>
                      <a:endParaRPr lang="en-US" sz="1200">
                        <a:effectLst/>
                        <a:latin typeface="Calibri"/>
                        <a:ea typeface="Calibri"/>
                        <a:cs typeface="Times New Roman"/>
                      </a:endParaRPr>
                    </a:p>
                  </a:txBody>
                  <a:tcPr marL="73065" marR="73065" marT="0" marB="0"/>
                </a:tc>
                <a:tc>
                  <a:txBody>
                    <a:bodyPr/>
                    <a:lstStyle/>
                    <a:p>
                      <a:pPr marL="0" marR="0">
                        <a:lnSpc>
                          <a:spcPct val="115000"/>
                        </a:lnSpc>
                        <a:spcBef>
                          <a:spcPts val="0"/>
                        </a:spcBef>
                        <a:spcAft>
                          <a:spcPts val="0"/>
                        </a:spcAft>
                      </a:pPr>
                      <a:r>
                        <a:rPr lang="en-US" sz="1200" dirty="0">
                          <a:effectLst/>
                        </a:rPr>
                        <a:t>Data transferring here becomes tricky due to the new Request-Response lifecycle. However we could make use of ServletContext object for data sharing among web components</a:t>
                      </a:r>
                      <a:endParaRPr lang="en-US" sz="1200" dirty="0">
                        <a:effectLst/>
                        <a:latin typeface="Calibri"/>
                        <a:ea typeface="Calibri"/>
                        <a:cs typeface="Times New Roman"/>
                      </a:endParaRPr>
                    </a:p>
                  </a:txBody>
                  <a:tcPr marL="73065" marR="73065" marT="0" marB="0"/>
                </a:tc>
              </a:tr>
            </a:tbl>
          </a:graphicData>
        </a:graphic>
      </p:graphicFrame>
    </p:spTree>
    <p:extLst>
      <p:ext uri="{BB962C8B-B14F-4D97-AF65-F5344CB8AC3E}">
        <p14:creationId xmlns:p14="http://schemas.microsoft.com/office/powerpoint/2010/main" val="2808433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a:t>
            </a:r>
            <a:r>
              <a:rPr lang="en-US" sz="1200" dirty="0" smtClean="0"/>
              <a:t>.3</a:t>
            </a:r>
            <a:r>
              <a:rPr lang="en-US" sz="1200" dirty="0"/>
              <a:t>: Communication and Sharing Data between Servlets</a:t>
            </a:r>
            <a:r>
              <a:rPr lang="en-US" dirty="0"/>
              <a:t/>
            </a:r>
            <a:br>
              <a:rPr lang="en-US" dirty="0"/>
            </a:br>
            <a:r>
              <a:rPr lang="en-US" sz="2000" dirty="0"/>
              <a:t>Sharing Data between </a:t>
            </a:r>
            <a:r>
              <a:rPr lang="en-US" sz="2000" dirty="0" smtClean="0"/>
              <a:t>Servlets</a:t>
            </a:r>
            <a:endParaRPr lang="en-US" sz="2000" dirty="0"/>
          </a:p>
        </p:txBody>
      </p:sp>
      <p:sp>
        <p:nvSpPr>
          <p:cNvPr id="4" name="Content Placeholder 3"/>
          <p:cNvSpPr>
            <a:spLocks noGrp="1"/>
          </p:cNvSpPr>
          <p:nvPr>
            <p:ph idx="1"/>
          </p:nvPr>
        </p:nvSpPr>
        <p:spPr/>
        <p:txBody>
          <a:bodyPr/>
          <a:lstStyle/>
          <a:p>
            <a:r>
              <a:rPr lang="en-US" sz="1800" dirty="0"/>
              <a:t>Servlet Context API allows sharing named objects between all the servlets in a servlet context, by binding the objects to the servlet context object. </a:t>
            </a:r>
            <a:endParaRPr lang="en-US" sz="1800" dirty="0" smtClean="0"/>
          </a:p>
          <a:p>
            <a:pPr marL="0" indent="0">
              <a:buNone/>
            </a:pPr>
            <a:endParaRPr lang="en-US" dirty="0"/>
          </a:p>
          <a:p>
            <a:r>
              <a:rPr lang="en-US" sz="1800" dirty="0"/>
              <a:t>Methods of Servlet Context API :</a:t>
            </a:r>
          </a:p>
          <a:p>
            <a:pPr lvl="1"/>
            <a:r>
              <a:rPr lang="en-US" sz="1600" dirty="0"/>
              <a:t>void </a:t>
            </a:r>
            <a:r>
              <a:rPr lang="en-US" sz="1600" dirty="0" err="1"/>
              <a:t>ServletContext.setAttribute</a:t>
            </a:r>
            <a:r>
              <a:rPr lang="en-US" sz="1600" dirty="0"/>
              <a:t>(String s, Object o)</a:t>
            </a:r>
          </a:p>
          <a:p>
            <a:pPr lvl="1"/>
            <a:r>
              <a:rPr lang="en-US" sz="1600" dirty="0"/>
              <a:t>Object </a:t>
            </a:r>
            <a:r>
              <a:rPr lang="en-US" sz="1600" dirty="0" err="1"/>
              <a:t>ServletContext.getAttribute</a:t>
            </a:r>
            <a:r>
              <a:rPr lang="en-US" sz="1600" dirty="0"/>
              <a:t>(String s) </a:t>
            </a:r>
          </a:p>
          <a:p>
            <a:pPr lvl="1"/>
            <a:r>
              <a:rPr lang="en-US" sz="1600" dirty="0"/>
              <a:t>void </a:t>
            </a:r>
            <a:r>
              <a:rPr lang="en-US" sz="1600" dirty="0" err="1"/>
              <a:t>ServletContext.removeAttribute</a:t>
            </a:r>
            <a:r>
              <a:rPr lang="en-US" sz="1600" dirty="0"/>
              <a:t>(String s)</a:t>
            </a:r>
          </a:p>
          <a:p>
            <a:pPr lvl="1"/>
            <a:r>
              <a:rPr lang="en-US" sz="1600" dirty="0"/>
              <a:t>Enumeration </a:t>
            </a:r>
            <a:r>
              <a:rPr lang="en-US" sz="1600" dirty="0" err="1"/>
              <a:t>ServletContext.getAttributeNames</a:t>
            </a:r>
            <a:r>
              <a:rPr lang="en-US" sz="1600" dirty="0"/>
              <a:t>()</a:t>
            </a:r>
          </a:p>
          <a:p>
            <a:endParaRPr lang="en-US" sz="1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a:t>
            </a:r>
            <a:r>
              <a:rPr lang="en-US" sz="1200" dirty="0" smtClean="0"/>
              <a:t>.3</a:t>
            </a:r>
            <a:r>
              <a:rPr lang="en-US" sz="1200" dirty="0"/>
              <a:t>: Communication and Sharing Data between Servlets</a:t>
            </a:r>
            <a:r>
              <a:rPr lang="en-US" dirty="0"/>
              <a:t/>
            </a:r>
            <a:br>
              <a:rPr lang="en-US" dirty="0"/>
            </a:br>
            <a:r>
              <a:rPr lang="en-US" sz="2000" dirty="0"/>
              <a:t>Sharing Information: </a:t>
            </a:r>
            <a:r>
              <a:rPr lang="en-US" sz="2000" dirty="0" smtClean="0"/>
              <a:t>Usage</a:t>
            </a:r>
            <a:endParaRPr lang="en-US" sz="2000" dirty="0"/>
          </a:p>
        </p:txBody>
      </p:sp>
      <p:sp>
        <p:nvSpPr>
          <p:cNvPr id="4" name="Content Placeholder 3"/>
          <p:cNvSpPr>
            <a:spLocks noGrp="1"/>
          </p:cNvSpPr>
          <p:nvPr>
            <p:ph idx="1"/>
          </p:nvPr>
        </p:nvSpPr>
        <p:spPr/>
        <p:txBody>
          <a:bodyPr/>
          <a:lstStyle/>
          <a:p>
            <a:r>
              <a:rPr lang="en-US" sz="1800" dirty="0"/>
              <a:t>Setting the context, request information:</a:t>
            </a:r>
          </a:p>
          <a:p>
            <a:endParaRPr lang="en-US" dirty="0"/>
          </a:p>
          <a:p>
            <a:endParaRPr lang="en-US" dirty="0"/>
          </a:p>
          <a:p>
            <a:endParaRPr lang="en-US" dirty="0"/>
          </a:p>
          <a:p>
            <a:endParaRPr lang="en-US" dirty="0"/>
          </a:p>
          <a:p>
            <a:endParaRPr lang="en-US" dirty="0"/>
          </a:p>
          <a:p>
            <a:endParaRPr lang="en-US" dirty="0" smtClean="0"/>
          </a:p>
          <a:p>
            <a:endParaRPr lang="en-US" dirty="0"/>
          </a:p>
          <a:p>
            <a:r>
              <a:rPr lang="en-US" sz="1800" dirty="0" smtClean="0"/>
              <a:t>Getting </a:t>
            </a:r>
            <a:r>
              <a:rPr lang="en-US" sz="1800" dirty="0"/>
              <a:t>this context, request information in the included servlet</a:t>
            </a:r>
            <a:r>
              <a:rPr lang="en-US" sz="1800" dirty="0" smtClean="0"/>
              <a:t>:</a:t>
            </a:r>
            <a:endParaRPr lang="en-US" sz="1800" dirty="0"/>
          </a:p>
        </p:txBody>
      </p:sp>
      <p:sp>
        <p:nvSpPr>
          <p:cNvPr id="273413" name="AutoShape 7"/>
          <p:cNvSpPr>
            <a:spLocks noChangeArrowheads="1"/>
          </p:cNvSpPr>
          <p:nvPr/>
        </p:nvSpPr>
        <p:spPr bwMode="auto">
          <a:xfrm>
            <a:off x="661519" y="1997979"/>
            <a:ext cx="7386205" cy="1419225"/>
          </a:xfrm>
          <a:prstGeom prst="roundRect">
            <a:avLst>
              <a:gd name="adj" fmla="val 16667"/>
            </a:avLst>
          </a:prstGeom>
          <a:noFill/>
          <a:ln w="19050">
            <a:solidFill>
              <a:schemeClr val="tx1"/>
            </a:solidFill>
            <a:round/>
            <a:headEnd/>
            <a:tailEnd/>
          </a:ln>
        </p:spPr>
        <p:txBody>
          <a:bodyPr wrap="none" anchor="ctr"/>
          <a:lstStyle/>
          <a:p>
            <a:pPr marL="742950" lvl="1" indent="-285750">
              <a:lnSpc>
                <a:spcPct val="115000"/>
              </a:lnSpc>
            </a:pPr>
            <a:r>
              <a:rPr lang="en-US" sz="1600" dirty="0">
                <a:cs typeface="Arial" pitchFamily="34" charset="0"/>
              </a:rPr>
              <a:t>ServletContext sc=</a:t>
            </a:r>
            <a:r>
              <a:rPr lang="en-US" sz="1600" dirty="0" err="1">
                <a:cs typeface="Arial" pitchFamily="34" charset="0"/>
              </a:rPr>
              <a:t>getServletContext</a:t>
            </a:r>
            <a:r>
              <a:rPr lang="en-US" sz="1600" dirty="0">
                <a:cs typeface="Arial" pitchFamily="34" charset="0"/>
              </a:rPr>
              <a:t>();</a:t>
            </a:r>
          </a:p>
          <a:p>
            <a:pPr marL="742950" lvl="1" indent="-285750">
              <a:lnSpc>
                <a:spcPct val="115000"/>
              </a:lnSpc>
            </a:pPr>
            <a:r>
              <a:rPr lang="en-US" sz="1600" dirty="0">
                <a:cs typeface="Arial" pitchFamily="34" charset="0"/>
              </a:rPr>
              <a:t>sc.setAttribute("</a:t>
            </a:r>
            <a:r>
              <a:rPr lang="en-US" sz="1600" dirty="0" smtClean="0">
                <a:cs typeface="Arial" pitchFamily="34" charset="0"/>
              </a:rPr>
              <a:t>company“ , “IGATE");</a:t>
            </a:r>
            <a:endParaRPr lang="en-US" sz="1600" dirty="0">
              <a:cs typeface="Arial" pitchFamily="34" charset="0"/>
            </a:endParaRPr>
          </a:p>
          <a:p>
            <a:pPr marL="742950" lvl="1" indent="-285750">
              <a:lnSpc>
                <a:spcPct val="115000"/>
              </a:lnSpc>
            </a:pPr>
            <a:r>
              <a:rPr lang="en-US" sz="1600" dirty="0">
                <a:cs typeface="Arial" pitchFamily="34" charset="0"/>
              </a:rPr>
              <a:t>req.setAttribute(“coursename",”J2EE");</a:t>
            </a:r>
          </a:p>
          <a:p>
            <a:pPr marL="742950" lvl="1" indent="-285750">
              <a:lnSpc>
                <a:spcPct val="115000"/>
              </a:lnSpc>
            </a:pPr>
            <a:r>
              <a:rPr lang="en-US" sz="1600" dirty="0">
                <a:cs typeface="Arial" pitchFamily="34" charset="0"/>
              </a:rPr>
              <a:t>sc.getRequestDispatcher</a:t>
            </a:r>
            <a:r>
              <a:rPr lang="en-US" sz="1600" dirty="0" smtClean="0">
                <a:cs typeface="Arial" pitchFamily="34" charset="0"/>
              </a:rPr>
              <a:t>("/print").forward(req , res</a:t>
            </a:r>
            <a:r>
              <a:rPr lang="en-US" sz="1600" dirty="0">
                <a:cs typeface="Arial" pitchFamily="34" charset="0"/>
              </a:rPr>
              <a:t>);</a:t>
            </a:r>
          </a:p>
        </p:txBody>
      </p:sp>
      <p:sp>
        <p:nvSpPr>
          <p:cNvPr id="273414" name="AutoShape 8"/>
          <p:cNvSpPr>
            <a:spLocks noChangeArrowheads="1"/>
          </p:cNvSpPr>
          <p:nvPr/>
        </p:nvSpPr>
        <p:spPr bwMode="auto">
          <a:xfrm>
            <a:off x="546362" y="4377973"/>
            <a:ext cx="7891960" cy="1563688"/>
          </a:xfrm>
          <a:prstGeom prst="roundRect">
            <a:avLst>
              <a:gd name="adj" fmla="val 16667"/>
            </a:avLst>
          </a:prstGeom>
          <a:noFill/>
          <a:ln w="19050">
            <a:solidFill>
              <a:schemeClr val="tx1"/>
            </a:solidFill>
            <a:round/>
            <a:headEnd/>
            <a:tailEnd/>
          </a:ln>
        </p:spPr>
        <p:txBody>
          <a:bodyPr wrap="none" anchor="ctr"/>
          <a:lstStyle/>
          <a:p>
            <a:pPr marL="742950" lvl="1" indent="-285750">
              <a:lnSpc>
                <a:spcPct val="115000"/>
              </a:lnSpc>
            </a:pPr>
            <a:r>
              <a:rPr lang="en-US" sz="1600" dirty="0">
                <a:cs typeface="Arial" pitchFamily="34" charset="0"/>
              </a:rPr>
              <a:t>ServletContext sc=</a:t>
            </a:r>
            <a:r>
              <a:rPr lang="en-US" sz="1600" dirty="0" err="1">
                <a:cs typeface="Arial" pitchFamily="34" charset="0"/>
              </a:rPr>
              <a:t>getServletContext</a:t>
            </a:r>
            <a:r>
              <a:rPr lang="en-US" sz="1600" dirty="0">
                <a:cs typeface="Arial" pitchFamily="34" charset="0"/>
              </a:rPr>
              <a:t>();</a:t>
            </a:r>
          </a:p>
          <a:p>
            <a:pPr marL="742950" lvl="1" indent="-285750">
              <a:lnSpc>
                <a:spcPct val="115000"/>
              </a:lnSpc>
            </a:pPr>
            <a:r>
              <a:rPr lang="en-US" sz="1600" dirty="0" err="1">
                <a:cs typeface="Arial" pitchFamily="34" charset="0"/>
              </a:rPr>
              <a:t>out.println</a:t>
            </a:r>
            <a:r>
              <a:rPr lang="en-US" sz="1600" dirty="0">
                <a:cs typeface="Arial" pitchFamily="34" charset="0"/>
              </a:rPr>
              <a:t>(" context variables (application) " +"&lt;</a:t>
            </a:r>
            <a:r>
              <a:rPr lang="en-US" sz="1600" dirty="0" err="1">
                <a:cs typeface="Arial" pitchFamily="34" charset="0"/>
              </a:rPr>
              <a:t>br</a:t>
            </a:r>
            <a:r>
              <a:rPr lang="en-US" sz="1600" dirty="0" smtClean="0">
                <a:cs typeface="Arial" pitchFamily="34" charset="0"/>
              </a:rPr>
              <a:t>&gt;");</a:t>
            </a:r>
          </a:p>
          <a:p>
            <a:pPr marL="742950" lvl="1" indent="-285750">
              <a:lnSpc>
                <a:spcPct val="115000"/>
              </a:lnSpc>
            </a:pPr>
            <a:r>
              <a:rPr lang="en-US" sz="1600" dirty="0" err="1" smtClean="0">
                <a:cs typeface="Arial" pitchFamily="34" charset="0"/>
              </a:rPr>
              <a:t>out.println</a:t>
            </a:r>
            <a:r>
              <a:rPr lang="en-US" sz="1600" dirty="0" smtClean="0">
                <a:cs typeface="Arial" pitchFamily="34" charset="0"/>
              </a:rPr>
              <a:t>("company " + " : " +</a:t>
            </a:r>
            <a:r>
              <a:rPr lang="en-US" sz="1600" dirty="0" err="1" smtClean="0">
                <a:cs typeface="Arial" pitchFamily="34" charset="0"/>
              </a:rPr>
              <a:t>sc.getAttribute</a:t>
            </a:r>
            <a:r>
              <a:rPr lang="en-US" sz="1600" dirty="0" smtClean="0">
                <a:cs typeface="Arial" pitchFamily="34" charset="0"/>
              </a:rPr>
              <a:t>("company") +"&lt;</a:t>
            </a:r>
            <a:r>
              <a:rPr lang="en-US" sz="1600" dirty="0" err="1" smtClean="0">
                <a:cs typeface="Arial" pitchFamily="34" charset="0"/>
              </a:rPr>
              <a:t>br</a:t>
            </a:r>
            <a:r>
              <a:rPr lang="en-US" sz="1600" dirty="0" smtClean="0">
                <a:cs typeface="Arial" pitchFamily="34" charset="0"/>
              </a:rPr>
              <a:t>&gt;"); </a:t>
            </a:r>
          </a:p>
          <a:p>
            <a:pPr marL="742950" lvl="1" indent="-285750">
              <a:lnSpc>
                <a:spcPct val="115000"/>
              </a:lnSpc>
            </a:pPr>
            <a:r>
              <a:rPr lang="en-US" sz="1600" dirty="0" err="1" smtClean="0">
                <a:cs typeface="Arial" pitchFamily="34" charset="0"/>
              </a:rPr>
              <a:t>out.println</a:t>
            </a:r>
            <a:r>
              <a:rPr lang="en-US" sz="1600" dirty="0">
                <a:cs typeface="Arial" pitchFamily="34" charset="0"/>
              </a:rPr>
              <a:t>(" Request attributes " +"&lt;</a:t>
            </a:r>
            <a:r>
              <a:rPr lang="en-US" sz="1600" dirty="0" err="1">
                <a:cs typeface="Arial" pitchFamily="34" charset="0"/>
              </a:rPr>
              <a:t>br</a:t>
            </a:r>
            <a:r>
              <a:rPr lang="en-US" sz="1600" dirty="0">
                <a:cs typeface="Arial" pitchFamily="34" charset="0"/>
              </a:rPr>
              <a:t>&gt;");</a:t>
            </a:r>
          </a:p>
          <a:p>
            <a:pPr marL="742950" lvl="1" indent="-285750">
              <a:lnSpc>
                <a:spcPct val="115000"/>
              </a:lnSpc>
            </a:pPr>
            <a:r>
              <a:rPr lang="en-US" sz="1600" dirty="0" err="1">
                <a:cs typeface="Arial" pitchFamily="34" charset="0"/>
              </a:rPr>
              <a:t>out.println</a:t>
            </a:r>
            <a:r>
              <a:rPr lang="en-US" sz="1600" dirty="0">
                <a:cs typeface="Arial" pitchFamily="34" charset="0"/>
              </a:rPr>
              <a:t>("name" + " : " +</a:t>
            </a:r>
            <a:r>
              <a:rPr lang="en-US" sz="1600" dirty="0" err="1">
                <a:cs typeface="Arial" pitchFamily="34" charset="0"/>
              </a:rPr>
              <a:t>req.getAttribute</a:t>
            </a:r>
            <a:r>
              <a:rPr lang="en-US" sz="1600" dirty="0">
                <a:cs typeface="Arial" pitchFamily="34" charset="0"/>
              </a:rPr>
              <a:t>(“</a:t>
            </a:r>
            <a:r>
              <a:rPr lang="en-US" sz="1600" dirty="0" err="1">
                <a:cs typeface="Arial" pitchFamily="34" charset="0"/>
              </a:rPr>
              <a:t>coursename</a:t>
            </a:r>
            <a:r>
              <a:rPr lang="en-US" sz="1600" dirty="0">
                <a:cs typeface="Arial" pitchFamily="34"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24" y="3192499"/>
            <a:ext cx="6632258" cy="2493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normAutofit/>
          </a:bodyPr>
          <a:lstStyle/>
          <a:p>
            <a:r>
              <a:rPr lang="en-US" sz="2000" dirty="0" smtClean="0"/>
              <a:t>Demo</a:t>
            </a:r>
            <a:endParaRPr lang="en-US" sz="2000" dirty="0"/>
          </a:p>
        </p:txBody>
      </p:sp>
      <p:sp>
        <p:nvSpPr>
          <p:cNvPr id="4" name="Content Placeholder 3"/>
          <p:cNvSpPr>
            <a:spLocks noGrp="1"/>
          </p:cNvSpPr>
          <p:nvPr>
            <p:ph idx="1"/>
          </p:nvPr>
        </p:nvSpPr>
        <p:spPr>
          <a:xfrm>
            <a:off x="298517" y="1494766"/>
            <a:ext cx="6649748" cy="1879055"/>
          </a:xfrm>
        </p:spPr>
        <p:txBody>
          <a:bodyPr/>
          <a:lstStyle/>
          <a:p>
            <a:r>
              <a:rPr lang="en-US" sz="1800" dirty="0"/>
              <a:t>Creating context attributes and retrieving them using [set/get]Attribute </a:t>
            </a:r>
            <a:r>
              <a:rPr lang="en-US" sz="1800" dirty="0" smtClean="0"/>
              <a:t>method</a:t>
            </a:r>
          </a:p>
          <a:p>
            <a:endParaRPr lang="en-US" sz="1800" dirty="0"/>
          </a:p>
          <a:p>
            <a:pPr lvl="1"/>
            <a:r>
              <a:rPr lang="en-US" sz="1800" dirty="0"/>
              <a:t>ContextSnoop.java</a:t>
            </a:r>
          </a:p>
          <a:p>
            <a:pPr lvl="1"/>
            <a:r>
              <a:rPr lang="en-US" sz="1800" dirty="0"/>
              <a:t>PrintServlet.java</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Content Placeholder 4"/>
          <p:cNvSpPr>
            <a:spLocks noGrp="1"/>
          </p:cNvSpPr>
          <p:nvPr>
            <p:ph idx="1"/>
          </p:nvPr>
        </p:nvSpPr>
        <p:spPr/>
        <p:txBody>
          <a:bodyPr>
            <a:normAutofit/>
          </a:bodyPr>
          <a:lstStyle/>
          <a:p>
            <a:r>
              <a:rPr lang="en-US" sz="1800" dirty="0"/>
              <a:t>In this lesson, we have learnt</a:t>
            </a:r>
            <a:r>
              <a:rPr lang="en-US" sz="1800" dirty="0" smtClean="0"/>
              <a:t>:</a:t>
            </a:r>
          </a:p>
          <a:p>
            <a:endParaRPr lang="en-US" sz="1800" dirty="0"/>
          </a:p>
          <a:p>
            <a:pPr lvl="1"/>
            <a:r>
              <a:rPr lang="en-US" sz="1600" dirty="0"/>
              <a:t>Inter-Servlet Communication</a:t>
            </a:r>
          </a:p>
          <a:p>
            <a:pPr lvl="1"/>
            <a:r>
              <a:rPr lang="en-US" sz="1600" dirty="0"/>
              <a:t>RequestDispatcher Interface</a:t>
            </a:r>
          </a:p>
          <a:p>
            <a:pPr lvl="1"/>
            <a:r>
              <a:rPr lang="en-US" sz="1600" dirty="0"/>
              <a:t>Communication with Server Resources	</a:t>
            </a:r>
          </a:p>
          <a:p>
            <a:pPr lvl="1"/>
            <a:r>
              <a:rPr lang="en-US" sz="1600" dirty="0"/>
              <a:t>Sharing data between servlets</a:t>
            </a:r>
          </a:p>
          <a:p>
            <a:endParaRPr lang="en-US" sz="16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a:t>
            </a:r>
            <a:r>
              <a:rPr lang="en-US" sz="2000" dirty="0" smtClean="0"/>
              <a:t>Question</a:t>
            </a:r>
            <a:endParaRPr lang="en-US" sz="2000" dirty="0"/>
          </a:p>
        </p:txBody>
      </p:sp>
      <p:sp>
        <p:nvSpPr>
          <p:cNvPr id="5" name="Content Placeholder 4"/>
          <p:cNvSpPr>
            <a:spLocks noGrp="1"/>
          </p:cNvSpPr>
          <p:nvPr>
            <p:ph idx="1"/>
          </p:nvPr>
        </p:nvSpPr>
        <p:spPr/>
        <p:txBody>
          <a:bodyPr/>
          <a:lstStyle/>
          <a:p>
            <a:r>
              <a:rPr lang="en-US" sz="1800" dirty="0"/>
              <a:t>Question 1: Which of the following can be used to obtain RequestDispatcher object?  </a:t>
            </a:r>
            <a:endParaRPr lang="en-US" sz="1800" dirty="0" smtClean="0"/>
          </a:p>
          <a:p>
            <a:endParaRPr lang="en-US" sz="1800" dirty="0"/>
          </a:p>
          <a:p>
            <a:pPr lvl="1"/>
            <a:r>
              <a:rPr lang="en-US" sz="1600" dirty="0"/>
              <a:t>Option 1: </a:t>
            </a:r>
            <a:r>
              <a:rPr lang="en-US" sz="1600" dirty="0" err="1"/>
              <a:t>ServletConfig.getRequestDispatcher</a:t>
            </a:r>
            <a:r>
              <a:rPr lang="en-US" sz="1600" dirty="0"/>
              <a:t>()</a:t>
            </a:r>
          </a:p>
          <a:p>
            <a:pPr lvl="1"/>
            <a:r>
              <a:rPr lang="en-US" sz="1600" dirty="0"/>
              <a:t>Option 2: </a:t>
            </a:r>
            <a:r>
              <a:rPr lang="en-US" sz="1600" dirty="0" err="1"/>
              <a:t>ServletRequest.getRequestDispatcher</a:t>
            </a:r>
            <a:r>
              <a:rPr lang="en-US" sz="1600" dirty="0"/>
              <a:t>()</a:t>
            </a:r>
          </a:p>
          <a:p>
            <a:pPr lvl="1"/>
            <a:r>
              <a:rPr lang="en-US" sz="1600" dirty="0"/>
              <a:t>Option 3: </a:t>
            </a:r>
            <a:r>
              <a:rPr lang="en-US" sz="1600" dirty="0" err="1"/>
              <a:t>ServletResponse.getRequestDispatcher</a:t>
            </a:r>
            <a:r>
              <a:rPr lang="en-US" sz="1600" dirty="0"/>
              <a:t>()</a:t>
            </a:r>
          </a:p>
          <a:p>
            <a:pPr lvl="1"/>
            <a:r>
              <a:rPr lang="en-US" sz="1600" dirty="0"/>
              <a:t>Option 4: </a:t>
            </a:r>
            <a:r>
              <a:rPr lang="en-US" sz="1600" dirty="0" err="1"/>
              <a:t>ServletContext.getRequestDispatcher</a:t>
            </a:r>
            <a:r>
              <a:rPr lang="en-US" sz="1600" dirty="0"/>
              <a:t>()</a:t>
            </a:r>
          </a:p>
          <a:p>
            <a:pPr lvl="1"/>
            <a:endParaRPr lang="en-US" dirty="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a:t>
            </a:r>
            <a:r>
              <a:rPr lang="en-US" sz="2000" dirty="0" smtClean="0"/>
              <a:t>Objectives</a:t>
            </a:r>
            <a:endParaRPr lang="en-US" sz="2000" dirty="0"/>
          </a:p>
        </p:txBody>
      </p:sp>
      <p:sp>
        <p:nvSpPr>
          <p:cNvPr id="5" name="Content Placeholder 4"/>
          <p:cNvSpPr>
            <a:spLocks noGrp="1"/>
          </p:cNvSpPr>
          <p:nvPr>
            <p:ph idx="1"/>
          </p:nvPr>
        </p:nvSpPr>
        <p:spPr/>
        <p:txBody>
          <a:bodyPr/>
          <a:lstStyle/>
          <a:p>
            <a:r>
              <a:rPr lang="en-US" sz="1800" dirty="0"/>
              <a:t>In this lesson, we will learn</a:t>
            </a:r>
            <a:r>
              <a:rPr lang="en-US" sz="1800" dirty="0" smtClean="0"/>
              <a:t>:</a:t>
            </a:r>
          </a:p>
          <a:p>
            <a:endParaRPr lang="en-US" sz="1800" dirty="0"/>
          </a:p>
          <a:p>
            <a:pPr lvl="1"/>
            <a:r>
              <a:rPr lang="en-US" sz="1600" dirty="0" smtClean="0"/>
              <a:t>Request Dispatcher</a:t>
            </a:r>
            <a:endParaRPr lang="en-US" sz="1600" dirty="0"/>
          </a:p>
          <a:p>
            <a:pPr lvl="1"/>
            <a:r>
              <a:rPr lang="en-US" sz="1600" dirty="0"/>
              <a:t>Server / Client side dispatch</a:t>
            </a:r>
          </a:p>
          <a:p>
            <a:pPr lvl="1"/>
            <a:r>
              <a:rPr lang="en-US" sz="1600" dirty="0"/>
              <a:t>Communication and sharing data between </a:t>
            </a:r>
            <a:r>
              <a:rPr lang="en-US" sz="1600" dirty="0" smtClean="0"/>
              <a:t>servlets</a:t>
            </a:r>
            <a:endParaRPr lang="en-US"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a:t>
            </a:r>
            <a:r>
              <a:rPr lang="en-US" sz="2000" dirty="0" smtClean="0"/>
              <a:t>Question</a:t>
            </a:r>
            <a:endParaRPr lang="en-US" sz="2000" dirty="0"/>
          </a:p>
        </p:txBody>
      </p:sp>
      <p:sp>
        <p:nvSpPr>
          <p:cNvPr id="5" name="Content Placeholder 4"/>
          <p:cNvSpPr>
            <a:spLocks noGrp="1"/>
          </p:cNvSpPr>
          <p:nvPr>
            <p:ph idx="1"/>
          </p:nvPr>
        </p:nvSpPr>
        <p:spPr/>
        <p:txBody>
          <a:bodyPr/>
          <a:lstStyle/>
          <a:p>
            <a:r>
              <a:rPr lang="en-US" sz="1800" dirty="0"/>
              <a:t>Question 2: What is the difference between include() and forward() of RequestDispatcher </a:t>
            </a:r>
            <a:r>
              <a:rPr lang="en-US" sz="1800" dirty="0" smtClean="0"/>
              <a:t>?</a:t>
            </a:r>
          </a:p>
          <a:p>
            <a:endParaRPr lang="en-US" sz="1800" dirty="0"/>
          </a:p>
          <a:p>
            <a:pPr lvl="1"/>
            <a:r>
              <a:rPr lang="en-US" sz="1600" dirty="0"/>
              <a:t>Option 1: Forward() transfers a request from a servlet to another resource on the server while include() embeds the content of a resource in the response</a:t>
            </a:r>
          </a:p>
          <a:p>
            <a:pPr lvl="1"/>
            <a:r>
              <a:rPr lang="en-US" sz="1600" dirty="0"/>
              <a:t>Option 2: Forward() embeds the content of a resource in the response while include() transfers a request from a servlet to another resource on the server</a:t>
            </a:r>
          </a:p>
          <a:p>
            <a:endParaRPr lang="en-US" sz="1600" dirty="0"/>
          </a:p>
          <a:p>
            <a:endParaRPr lang="en-US" dirty="0"/>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a:t>
            </a:r>
            <a:r>
              <a:rPr lang="en-US" sz="2000" dirty="0" smtClean="0"/>
              <a:t>Question</a:t>
            </a:r>
            <a:endParaRPr lang="en-US" sz="2000" dirty="0"/>
          </a:p>
        </p:txBody>
      </p:sp>
      <p:sp>
        <p:nvSpPr>
          <p:cNvPr id="5" name="Content Placeholder 4"/>
          <p:cNvSpPr>
            <a:spLocks noGrp="1"/>
          </p:cNvSpPr>
          <p:nvPr>
            <p:ph idx="1"/>
          </p:nvPr>
        </p:nvSpPr>
        <p:spPr/>
        <p:txBody>
          <a:bodyPr/>
          <a:lstStyle/>
          <a:p>
            <a:r>
              <a:rPr lang="en-US" sz="1800" dirty="0"/>
              <a:t>Question 3:  How is the data shared between servlets ? </a:t>
            </a:r>
            <a:endParaRPr lang="en-US" sz="1800" dirty="0" smtClean="0"/>
          </a:p>
          <a:p>
            <a:endParaRPr lang="en-US" sz="1800" dirty="0"/>
          </a:p>
          <a:p>
            <a:pPr lvl="1"/>
            <a:r>
              <a:rPr lang="en-US" sz="1600" dirty="0"/>
              <a:t>Option 1: Using put/get value methods of Servlet Context</a:t>
            </a:r>
          </a:p>
          <a:p>
            <a:pPr lvl="1"/>
            <a:r>
              <a:rPr lang="en-US" sz="1600" dirty="0"/>
              <a:t>Option 2: Using set/get Attribute methods of </a:t>
            </a:r>
            <a:r>
              <a:rPr lang="en-US" sz="1600" dirty="0" err="1"/>
              <a:t>ServletContext</a:t>
            </a:r>
            <a:endParaRPr lang="en-US" sz="1600" dirty="0"/>
          </a:p>
          <a:p>
            <a:pPr lvl="1"/>
            <a:r>
              <a:rPr lang="en-US" sz="1600" dirty="0"/>
              <a:t>Option 3: Using value bound/unbound methods</a:t>
            </a:r>
          </a:p>
          <a:p>
            <a:pPr lvl="1"/>
            <a:r>
              <a:rPr lang="en-US" sz="1600" dirty="0"/>
              <a:t>Option 4: Using set/get attribute methods of </a:t>
            </a:r>
            <a:r>
              <a:rPr lang="en-US" sz="1600" dirty="0" err="1"/>
              <a:t>ServletResponse</a:t>
            </a:r>
            <a:endParaRPr lang="en-US" sz="1600" dirty="0"/>
          </a:p>
          <a:p>
            <a:endParaRPr lang="en-US" dirty="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a:t>
            </a:r>
            <a:r>
              <a:rPr lang="en-US" sz="1200" dirty="0" smtClean="0"/>
              <a:t>.1</a:t>
            </a:r>
            <a:r>
              <a:rPr lang="en-US" sz="1200" dirty="0"/>
              <a:t>: </a:t>
            </a:r>
            <a:r>
              <a:rPr lang="en-US" sz="1200" dirty="0" smtClean="0"/>
              <a:t>Request Dispatcher</a:t>
            </a:r>
            <a:r>
              <a:rPr lang="en-US" dirty="0"/>
              <a:t/>
            </a:r>
            <a:br>
              <a:rPr lang="en-US" dirty="0"/>
            </a:br>
            <a:r>
              <a:rPr lang="en-US" sz="2000" dirty="0"/>
              <a:t>Inter-servlet </a:t>
            </a:r>
            <a:r>
              <a:rPr lang="en-US" sz="2000" dirty="0" smtClean="0"/>
              <a:t>Communication</a:t>
            </a:r>
            <a:endParaRPr lang="en-US" sz="2000" dirty="0"/>
          </a:p>
        </p:txBody>
      </p:sp>
      <p:sp>
        <p:nvSpPr>
          <p:cNvPr id="4" name="Content Placeholder 3"/>
          <p:cNvSpPr>
            <a:spLocks noGrp="1"/>
          </p:cNvSpPr>
          <p:nvPr>
            <p:ph idx="1"/>
          </p:nvPr>
        </p:nvSpPr>
        <p:spPr>
          <a:xfrm>
            <a:off x="298516" y="1494766"/>
            <a:ext cx="8640532" cy="4643751"/>
          </a:xfrm>
        </p:spPr>
        <p:txBody>
          <a:bodyPr/>
          <a:lstStyle/>
          <a:p>
            <a:r>
              <a:rPr lang="en-US" sz="1800" dirty="0"/>
              <a:t>In a web application, there are multiple web components running on the same server. A web component can invoke another resource while it is executing. </a:t>
            </a:r>
            <a:endParaRPr lang="en-US" sz="1800" dirty="0" smtClean="0"/>
          </a:p>
          <a:p>
            <a:endParaRPr lang="en-US" sz="1800" dirty="0"/>
          </a:p>
          <a:p>
            <a:endParaRPr lang="en-US" sz="1800" dirty="0"/>
          </a:p>
          <a:p>
            <a:r>
              <a:rPr lang="en-US" sz="1800" dirty="0"/>
              <a:t>Communication between servlets for exchanging data or sharing control is called inter-servlet communication</a:t>
            </a:r>
          </a:p>
          <a:p>
            <a:r>
              <a:rPr lang="en-US" sz="1800" dirty="0"/>
              <a:t>Three reasons for using inter-servlet communication </a:t>
            </a:r>
            <a:r>
              <a:rPr lang="en-US" sz="1800" dirty="0" smtClean="0"/>
              <a:t>are</a:t>
            </a:r>
          </a:p>
          <a:p>
            <a:endParaRPr lang="en-US" sz="1800" dirty="0"/>
          </a:p>
          <a:p>
            <a:pPr lvl="1"/>
            <a:r>
              <a:rPr lang="en-US" sz="1600" dirty="0"/>
              <a:t>Direct servlet Manipulation</a:t>
            </a:r>
          </a:p>
          <a:p>
            <a:pPr lvl="1"/>
            <a:r>
              <a:rPr lang="en-US" sz="1600" dirty="0"/>
              <a:t>Servlet reuse</a:t>
            </a:r>
          </a:p>
          <a:p>
            <a:pPr lvl="1"/>
            <a:r>
              <a:rPr lang="en-US" sz="1600" dirty="0"/>
              <a:t>Servlet Collaboration</a:t>
            </a:r>
          </a:p>
          <a:p>
            <a:endParaRPr lang="en-US" dirty="0"/>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a:t>
            </a:r>
            <a:r>
              <a:rPr lang="en-US" sz="1200" dirty="0" smtClean="0"/>
              <a:t>.2</a:t>
            </a:r>
            <a:r>
              <a:rPr lang="en-US" sz="1200" dirty="0"/>
              <a:t>: Server / Client side dispatch </a:t>
            </a:r>
            <a:r>
              <a:rPr lang="en-US" dirty="0"/>
              <a:t/>
            </a:r>
            <a:br>
              <a:rPr lang="en-US" dirty="0"/>
            </a:br>
            <a:r>
              <a:rPr lang="en-US" dirty="0"/>
              <a:t>Invoking Web </a:t>
            </a:r>
            <a:r>
              <a:rPr lang="en-US" dirty="0" smtClean="0"/>
              <a:t>Resources</a:t>
            </a:r>
            <a:endParaRPr lang="en-US" dirty="0"/>
          </a:p>
        </p:txBody>
      </p:sp>
      <p:sp>
        <p:nvSpPr>
          <p:cNvPr id="4" name="Content Placeholder 3"/>
          <p:cNvSpPr>
            <a:spLocks noGrp="1"/>
          </p:cNvSpPr>
          <p:nvPr>
            <p:ph idx="1"/>
          </p:nvPr>
        </p:nvSpPr>
        <p:spPr/>
        <p:txBody>
          <a:bodyPr/>
          <a:lstStyle/>
          <a:p>
            <a:r>
              <a:rPr lang="en-US" sz="1800" dirty="0"/>
              <a:t>A web component can directly invoke another resource while it is executing, in two ways: </a:t>
            </a:r>
            <a:endParaRPr lang="en-US" sz="1800" dirty="0" smtClean="0"/>
          </a:p>
          <a:p>
            <a:endParaRPr lang="en-US" sz="1800" dirty="0"/>
          </a:p>
          <a:p>
            <a:pPr lvl="1"/>
            <a:r>
              <a:rPr lang="en-US" sz="1600" dirty="0"/>
              <a:t>It can forward the request to another resource</a:t>
            </a:r>
          </a:p>
          <a:p>
            <a:pPr lvl="1"/>
            <a:r>
              <a:rPr lang="en-US" sz="1600" dirty="0"/>
              <a:t>The component can include the content of another </a:t>
            </a:r>
            <a:r>
              <a:rPr lang="en-US" sz="1600" dirty="0" smtClean="0"/>
              <a:t>resource</a:t>
            </a:r>
          </a:p>
          <a:p>
            <a:pPr marL="174625" lvl="1" indent="0">
              <a:buNone/>
            </a:pPr>
            <a:endParaRPr lang="en-US" dirty="0"/>
          </a:p>
          <a:p>
            <a:r>
              <a:rPr lang="en-US" sz="1800" dirty="0"/>
              <a:t>To invoke a web resource available on the server, one must first obtain a RequestDispatcher object using either a request object or the </a:t>
            </a:r>
            <a:r>
              <a:rPr lang="en-US" sz="1800" dirty="0" err="1"/>
              <a:t>SessionContext</a:t>
            </a:r>
            <a:r>
              <a:rPr lang="en-US" sz="1800" dirty="0" smtClean="0"/>
              <a:t>.</a:t>
            </a:r>
          </a:p>
          <a:p>
            <a:endParaRPr lang="en-US" sz="1800" dirty="0"/>
          </a:p>
          <a:p>
            <a:pPr lvl="1"/>
            <a:r>
              <a:rPr lang="en-US" sz="1600" dirty="0"/>
              <a:t>RequestDispatcher </a:t>
            </a:r>
            <a:r>
              <a:rPr lang="en-US" sz="1600" dirty="0" err="1"/>
              <a:t>ServletRequest.getRequestDispatcher</a:t>
            </a:r>
            <a:r>
              <a:rPr lang="en-US" sz="1600" dirty="0"/>
              <a:t>(String path)</a:t>
            </a:r>
          </a:p>
          <a:p>
            <a:pPr lvl="1"/>
            <a:r>
              <a:rPr lang="en-US" sz="1600" dirty="0"/>
              <a:t>RequestDispatcher </a:t>
            </a:r>
            <a:r>
              <a:rPr lang="en-US" sz="1600" dirty="0" err="1"/>
              <a:t>ServletContext.getRequestDispatcher</a:t>
            </a:r>
            <a:r>
              <a:rPr lang="en-US" sz="1600" dirty="0"/>
              <a:t>(String path) </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a:t>
            </a:r>
            <a:r>
              <a:rPr lang="en-US" sz="1200" dirty="0" smtClean="0"/>
              <a:t>.2</a:t>
            </a:r>
            <a:r>
              <a:rPr lang="en-US" sz="1200" dirty="0"/>
              <a:t>: Server / Client side dispatch </a:t>
            </a:r>
            <a:r>
              <a:rPr lang="en-US" dirty="0"/>
              <a:t/>
            </a:r>
            <a:br>
              <a:rPr lang="en-US" dirty="0"/>
            </a:br>
            <a:r>
              <a:rPr lang="en-US" dirty="0"/>
              <a:t>Concept of </a:t>
            </a:r>
            <a:r>
              <a:rPr lang="en-US" dirty="0" err="1"/>
              <a:t>ServletContext</a:t>
            </a:r>
            <a:r>
              <a:rPr lang="en-US" dirty="0"/>
              <a:t> </a:t>
            </a:r>
          </a:p>
        </p:txBody>
      </p:sp>
      <p:sp>
        <p:nvSpPr>
          <p:cNvPr id="4" name="Content Placeholder 3"/>
          <p:cNvSpPr>
            <a:spLocks noGrp="1"/>
          </p:cNvSpPr>
          <p:nvPr>
            <p:ph idx="1"/>
          </p:nvPr>
        </p:nvSpPr>
        <p:spPr/>
        <p:txBody>
          <a:bodyPr/>
          <a:lstStyle/>
          <a:p>
            <a:r>
              <a:rPr lang="en-US" sz="1800" dirty="0"/>
              <a:t>The </a:t>
            </a:r>
            <a:r>
              <a:rPr lang="en-US" sz="1800" dirty="0" err="1"/>
              <a:t>ServletContext</a:t>
            </a:r>
            <a:r>
              <a:rPr lang="en-US" sz="1800" dirty="0"/>
              <a:t> is an interface which helps us to communicate with the servlet container</a:t>
            </a:r>
            <a:r>
              <a:rPr lang="en-US" sz="1800" dirty="0" smtClean="0"/>
              <a:t>.</a:t>
            </a:r>
          </a:p>
          <a:p>
            <a:endParaRPr lang="en-US" sz="1800" dirty="0"/>
          </a:p>
          <a:p>
            <a:pPr lvl="1"/>
            <a:r>
              <a:rPr lang="en-US" sz="1600" dirty="0"/>
              <a:t>The </a:t>
            </a:r>
            <a:r>
              <a:rPr lang="en-US" sz="1600" dirty="0" err="1"/>
              <a:t>ServetContext</a:t>
            </a:r>
            <a:r>
              <a:rPr lang="en-US" sz="1600" dirty="0"/>
              <a:t> is created by the container when the web application is </a:t>
            </a:r>
            <a:r>
              <a:rPr lang="en-US" sz="1600" dirty="0" smtClean="0"/>
              <a:t>deployed</a:t>
            </a:r>
          </a:p>
          <a:p>
            <a:pPr lvl="1"/>
            <a:endParaRPr lang="en-US" sz="1600" dirty="0"/>
          </a:p>
          <a:p>
            <a:pPr lvl="1"/>
            <a:r>
              <a:rPr lang="en-US" sz="1600" dirty="0"/>
              <a:t>There is only one context per web application. The information in the </a:t>
            </a:r>
            <a:r>
              <a:rPr lang="en-US" sz="1600" dirty="0" err="1"/>
              <a:t>ServletContext</a:t>
            </a:r>
            <a:r>
              <a:rPr lang="en-US" sz="1600" dirty="0"/>
              <a:t> will be common to all the components</a:t>
            </a:r>
            <a:r>
              <a:rPr lang="en-US" sz="1600" dirty="0" smtClean="0"/>
              <a:t>.</a:t>
            </a:r>
          </a:p>
          <a:p>
            <a:pPr lvl="1"/>
            <a:endParaRPr lang="en-US" sz="1600" dirty="0"/>
          </a:p>
          <a:p>
            <a:pPr lvl="1"/>
            <a:r>
              <a:rPr lang="en-US" sz="1600" dirty="0" err="1"/>
              <a:t>ServletContext</a:t>
            </a:r>
            <a:r>
              <a:rPr lang="en-US" sz="1600" dirty="0"/>
              <a:t> object can be obtained by:</a:t>
            </a:r>
          </a:p>
          <a:p>
            <a:pPr lvl="2"/>
            <a:r>
              <a:rPr lang="en-US" sz="1600" dirty="0" err="1"/>
              <a:t>ServletContext</a:t>
            </a:r>
            <a:r>
              <a:rPr lang="en-US" sz="1600" dirty="0"/>
              <a:t> context = </a:t>
            </a:r>
            <a:r>
              <a:rPr lang="en-US" sz="1600" dirty="0" err="1"/>
              <a:t>getServletContext</a:t>
            </a:r>
            <a:r>
              <a:rPr lang="en-US" sz="1600" dirty="0"/>
              <a:t>();</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a:t>
            </a:r>
            <a:r>
              <a:rPr lang="en-US" sz="1200" dirty="0" smtClean="0"/>
              <a:t>.2</a:t>
            </a:r>
            <a:r>
              <a:rPr lang="en-US" sz="1200" dirty="0"/>
              <a:t>: Server / Client side dispatch </a:t>
            </a:r>
            <a:r>
              <a:rPr lang="en-US" dirty="0"/>
              <a:t/>
            </a:r>
            <a:br>
              <a:rPr lang="en-US" dirty="0"/>
            </a:br>
            <a:r>
              <a:rPr lang="en-US" dirty="0"/>
              <a:t>Creation of </a:t>
            </a:r>
            <a:r>
              <a:rPr lang="en-US" dirty="0" smtClean="0"/>
              <a:t>RequestDispatcher</a:t>
            </a:r>
            <a:endParaRPr lang="en-US" dirty="0"/>
          </a:p>
        </p:txBody>
      </p:sp>
      <p:sp>
        <p:nvSpPr>
          <p:cNvPr id="5" name="Content Placeholder 4"/>
          <p:cNvSpPr>
            <a:spLocks noGrp="1"/>
          </p:cNvSpPr>
          <p:nvPr>
            <p:ph idx="1"/>
          </p:nvPr>
        </p:nvSpPr>
        <p:spPr/>
        <p:txBody>
          <a:bodyPr/>
          <a:lstStyle/>
          <a:p>
            <a:r>
              <a:rPr lang="en-US" sz="1800" dirty="0"/>
              <a:t>RequestDispatcher object can be obtained using </a:t>
            </a:r>
            <a:r>
              <a:rPr lang="en-US" sz="1800" dirty="0" err="1"/>
              <a:t>getRequestDispatcher</a:t>
            </a:r>
            <a:r>
              <a:rPr lang="en-US" sz="1800" dirty="0"/>
              <a:t>() method of either</a:t>
            </a:r>
            <a:r>
              <a:rPr lang="en-US" sz="1800" dirty="0" smtClean="0"/>
              <a:t>:</a:t>
            </a:r>
          </a:p>
          <a:p>
            <a:r>
              <a:rPr lang="en-US" sz="1800" dirty="0" smtClean="0"/>
              <a:t> </a:t>
            </a:r>
            <a:endParaRPr lang="en-US" sz="1800" dirty="0"/>
          </a:p>
          <a:p>
            <a:pPr lvl="1"/>
            <a:r>
              <a:rPr lang="en-US" sz="1800" dirty="0" err="1"/>
              <a:t>ServletRequest</a:t>
            </a:r>
            <a:r>
              <a:rPr lang="en-US" sz="1800" dirty="0"/>
              <a:t> object</a:t>
            </a:r>
          </a:p>
          <a:p>
            <a:pPr lvl="2"/>
            <a:r>
              <a:rPr lang="en-US" sz="1600" dirty="0" smtClean="0"/>
              <a:t>RequestDispatcher </a:t>
            </a:r>
            <a:r>
              <a:rPr lang="en-US" sz="1600" dirty="0" err="1" smtClean="0"/>
              <a:t>ServletRequest.getRequestDispatcher</a:t>
            </a:r>
            <a:r>
              <a:rPr lang="en-US" sz="1600" dirty="0" smtClean="0"/>
              <a:t>(String path) </a:t>
            </a:r>
          </a:p>
          <a:p>
            <a:pPr marL="175021" lvl="2" indent="0">
              <a:buNone/>
            </a:pPr>
            <a:endParaRPr lang="en-US" sz="1600" dirty="0"/>
          </a:p>
          <a:p>
            <a:pPr lvl="1"/>
            <a:r>
              <a:rPr lang="en-US" sz="1800" dirty="0" err="1"/>
              <a:t>ServletContext</a:t>
            </a:r>
            <a:r>
              <a:rPr lang="en-US" sz="1800" dirty="0"/>
              <a:t> </a:t>
            </a:r>
            <a:r>
              <a:rPr lang="en-US" sz="1800" dirty="0" smtClean="0"/>
              <a:t>object</a:t>
            </a:r>
            <a:r>
              <a:rPr lang="en-US" dirty="0" smtClean="0"/>
              <a:t> </a:t>
            </a:r>
            <a:endParaRPr lang="en-US" dirty="0"/>
          </a:p>
          <a:p>
            <a:pPr lvl="2"/>
            <a:r>
              <a:rPr lang="en-US" sz="1600" dirty="0" smtClean="0"/>
              <a:t>public </a:t>
            </a:r>
            <a:r>
              <a:rPr lang="en-US" sz="1600" dirty="0"/>
              <a:t>RequestDispatcher </a:t>
            </a:r>
            <a:r>
              <a:rPr lang="en-US" sz="1600" dirty="0" err="1"/>
              <a:t>ServletContext.getRequestDispatcher</a:t>
            </a:r>
            <a:r>
              <a:rPr lang="en-US" sz="1600" dirty="0"/>
              <a:t>(/String path</a:t>
            </a:r>
            <a:r>
              <a:rPr lang="en-US" sz="1600" dirty="0" smtClean="0"/>
              <a:t>)</a:t>
            </a:r>
          </a:p>
          <a:p>
            <a:pPr marL="371475" lvl="2" indent="0">
              <a:buNone/>
            </a:pPr>
            <a:r>
              <a:rPr lang="en-US" dirty="0" smtClean="0"/>
              <a:t>  </a:t>
            </a:r>
            <a:endParaRPr lang="en-US" dirty="0"/>
          </a:p>
          <a:p>
            <a:r>
              <a:rPr lang="en-US" sz="1600" dirty="0"/>
              <a:t>RequestDispatcher object can also be obtained using </a:t>
            </a:r>
            <a:r>
              <a:rPr lang="en-US" sz="1600" dirty="0" err="1"/>
              <a:t>getNamedDispatcher</a:t>
            </a:r>
            <a:r>
              <a:rPr lang="en-US" sz="1600" dirty="0"/>
              <a:t>() of </a:t>
            </a:r>
            <a:r>
              <a:rPr lang="en-US" sz="1600" dirty="0" err="1"/>
              <a:t>ServletContext</a:t>
            </a:r>
            <a:r>
              <a:rPr lang="en-US" sz="1600" dirty="0"/>
              <a:t> object : </a:t>
            </a:r>
          </a:p>
          <a:p>
            <a:pPr lvl="1"/>
            <a:r>
              <a:rPr lang="en-US" sz="1600" dirty="0"/>
              <a:t>RequestDispatcher </a:t>
            </a:r>
            <a:r>
              <a:rPr lang="en-US" sz="1600" dirty="0" err="1"/>
              <a:t>ServletContext.getNamedDispatcher</a:t>
            </a:r>
            <a:r>
              <a:rPr lang="en-US" sz="1600" dirty="0"/>
              <a:t>(String name)</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a:t>
            </a:r>
            <a:r>
              <a:rPr lang="en-US" sz="1200" dirty="0" smtClean="0"/>
              <a:t>.2</a:t>
            </a:r>
            <a:r>
              <a:rPr lang="en-US" sz="1200" dirty="0"/>
              <a:t>: Server / Client side dispatch </a:t>
            </a:r>
            <a:r>
              <a:rPr lang="en-US" dirty="0"/>
              <a:t/>
            </a:r>
            <a:br>
              <a:rPr lang="en-US" dirty="0"/>
            </a:br>
            <a:r>
              <a:rPr lang="en-US" sz="2000" dirty="0"/>
              <a:t>Creation of </a:t>
            </a:r>
            <a:r>
              <a:rPr lang="en-US" sz="2000" dirty="0" smtClean="0"/>
              <a:t>RequestDispatcher</a:t>
            </a:r>
            <a:endParaRPr lang="en-US" sz="2000" dirty="0"/>
          </a:p>
        </p:txBody>
      </p:sp>
      <p:sp>
        <p:nvSpPr>
          <p:cNvPr id="4" name="Content Placeholder 3"/>
          <p:cNvSpPr>
            <a:spLocks noGrp="1"/>
          </p:cNvSpPr>
          <p:nvPr>
            <p:ph idx="1"/>
          </p:nvPr>
        </p:nvSpPr>
        <p:spPr/>
        <p:txBody>
          <a:bodyPr/>
          <a:lstStyle/>
          <a:p>
            <a:r>
              <a:rPr lang="en-US" sz="1800" dirty="0" smtClean="0"/>
              <a:t>The </a:t>
            </a:r>
            <a:r>
              <a:rPr lang="en-US" sz="1800" dirty="0" err="1"/>
              <a:t>ServletContext</a:t>
            </a:r>
            <a:r>
              <a:rPr lang="en-US" sz="1800" dirty="0"/>
              <a:t> and </a:t>
            </a:r>
            <a:r>
              <a:rPr lang="en-US" sz="1800" dirty="0" err="1"/>
              <a:t>ServletRequest</a:t>
            </a:r>
            <a:r>
              <a:rPr lang="en-US" sz="1800" dirty="0"/>
              <a:t> methods that create RequestDispatcher objects using path information allow the optional attachment of query string information to the path</a:t>
            </a:r>
            <a:r>
              <a:rPr lang="en-US" sz="1800" dirty="0" smtClean="0"/>
              <a:t>.</a:t>
            </a:r>
          </a:p>
          <a:p>
            <a:pPr marL="0" indent="0">
              <a:buNone/>
            </a:pPr>
            <a:endParaRPr lang="en-US" sz="1800" dirty="0"/>
          </a:p>
          <a:p>
            <a:r>
              <a:rPr lang="en-US" sz="1600" dirty="0"/>
              <a:t>For example:</a:t>
            </a:r>
          </a:p>
          <a:p>
            <a:endParaRPr lang="en-US" dirty="0"/>
          </a:p>
        </p:txBody>
      </p:sp>
      <p:sp>
        <p:nvSpPr>
          <p:cNvPr id="5" name="Rounded Rectangle 4"/>
          <p:cNvSpPr>
            <a:spLocks noChangeArrowheads="1"/>
          </p:cNvSpPr>
          <p:nvPr/>
        </p:nvSpPr>
        <p:spPr bwMode="auto">
          <a:xfrm>
            <a:off x="444957" y="3566073"/>
            <a:ext cx="7848600" cy="1295400"/>
          </a:xfrm>
          <a:prstGeom prst="roundRect">
            <a:avLst>
              <a:gd name="adj" fmla="val 16667"/>
            </a:avLst>
          </a:prstGeom>
          <a:noFill/>
          <a:ln w="12700" algn="ctr">
            <a:solidFill>
              <a:schemeClr val="tx1"/>
            </a:solidFill>
            <a:round/>
            <a:headEnd/>
            <a:tailEnd/>
          </a:ln>
        </p:spPr>
        <p:txBody>
          <a:bodyPr anchor="ctr"/>
          <a:lstStyle/>
          <a:p>
            <a:pPr marL="742950" lvl="1" indent="-285750">
              <a:lnSpc>
                <a:spcPct val="115000"/>
              </a:lnSpc>
            </a:pPr>
            <a:r>
              <a:rPr lang="en-AU" dirty="0">
                <a:cs typeface="Arial" pitchFamily="34" charset="0"/>
              </a:rPr>
              <a:t>ServletContext context = getServletContext();</a:t>
            </a:r>
          </a:p>
          <a:p>
            <a:pPr marL="742950" lvl="1" indent="-285750">
              <a:lnSpc>
                <a:spcPct val="115000"/>
              </a:lnSpc>
            </a:pPr>
            <a:r>
              <a:rPr lang="en-AU" dirty="0">
                <a:cs typeface="Arial" pitchFamily="34" charset="0"/>
              </a:rPr>
              <a:t>String path = "/</a:t>
            </a:r>
            <a:r>
              <a:rPr lang="en-AU" dirty="0" smtClean="0">
                <a:cs typeface="Arial" pitchFamily="34" charset="0"/>
              </a:rPr>
              <a:t>raisins.html?orderno=5</a:t>
            </a:r>
            <a:r>
              <a:rPr lang="en-AU" dirty="0">
                <a:cs typeface="Arial" pitchFamily="34" charset="0"/>
              </a:rPr>
              <a:t>"; </a:t>
            </a:r>
          </a:p>
          <a:p>
            <a:pPr marL="742950" lvl="1" indent="-285750">
              <a:lnSpc>
                <a:spcPct val="115000"/>
              </a:lnSpc>
            </a:pPr>
            <a:r>
              <a:rPr lang="en-AU" dirty="0">
                <a:cs typeface="Arial" pitchFamily="34" charset="0"/>
              </a:rPr>
              <a:t>RequestDispatcher rd = context.getRequestDispatcher(path);</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a:t>
            </a:r>
            <a:r>
              <a:rPr lang="en-US" sz="1200" dirty="0" smtClean="0"/>
              <a:t>.2</a:t>
            </a:r>
            <a:r>
              <a:rPr lang="en-US" sz="1200" dirty="0"/>
              <a:t>: Server / Client side dispatch </a:t>
            </a:r>
            <a:r>
              <a:rPr lang="en-US" dirty="0"/>
              <a:t/>
            </a:r>
            <a:br>
              <a:rPr lang="en-US" dirty="0"/>
            </a:br>
            <a:r>
              <a:rPr lang="en-US" sz="2000" dirty="0"/>
              <a:t>Using </a:t>
            </a:r>
            <a:r>
              <a:rPr lang="en-US" sz="2000" dirty="0" smtClean="0"/>
              <a:t>RequestDispatcher</a:t>
            </a:r>
            <a:endParaRPr lang="en-US" sz="2000" dirty="0"/>
          </a:p>
        </p:txBody>
      </p:sp>
      <p:sp>
        <p:nvSpPr>
          <p:cNvPr id="5" name="Content Placeholder 4"/>
          <p:cNvSpPr>
            <a:spLocks noGrp="1"/>
          </p:cNvSpPr>
          <p:nvPr>
            <p:ph idx="1"/>
          </p:nvPr>
        </p:nvSpPr>
        <p:spPr>
          <a:xfrm>
            <a:off x="298516" y="1494767"/>
            <a:ext cx="8845484" cy="2352020"/>
          </a:xfrm>
        </p:spPr>
        <p:txBody>
          <a:bodyPr/>
          <a:lstStyle/>
          <a:p>
            <a:r>
              <a:rPr lang="en-US" sz="1800" dirty="0"/>
              <a:t>A RequestDispatcher object can forward a client’s request to a resource or include the resource itself in the response back to the client. It defines two methods for performing the above tasks: forward() and include()</a:t>
            </a:r>
          </a:p>
          <a:p>
            <a:r>
              <a:rPr lang="en-US" sz="1800" dirty="0"/>
              <a:t>For example:</a:t>
            </a:r>
          </a:p>
          <a:p>
            <a:endParaRPr lang="en-US" dirty="0"/>
          </a:p>
        </p:txBody>
      </p:sp>
      <p:sp>
        <p:nvSpPr>
          <p:cNvPr id="4" name="Rounded Rectangle 3"/>
          <p:cNvSpPr>
            <a:spLocks noChangeArrowheads="1"/>
          </p:cNvSpPr>
          <p:nvPr/>
        </p:nvSpPr>
        <p:spPr bwMode="auto">
          <a:xfrm>
            <a:off x="497167" y="2802835"/>
            <a:ext cx="8153400" cy="3176007"/>
          </a:xfrm>
          <a:prstGeom prst="roundRect">
            <a:avLst>
              <a:gd name="adj" fmla="val 16667"/>
            </a:avLst>
          </a:prstGeom>
          <a:noFill/>
          <a:ln w="12700" algn="ctr">
            <a:solidFill>
              <a:schemeClr val="tx1"/>
            </a:solidFill>
            <a:round/>
            <a:headEnd/>
            <a:tailEnd/>
          </a:ln>
        </p:spPr>
        <p:txBody>
          <a:bodyPr anchor="ctr"/>
          <a:lstStyle/>
          <a:p>
            <a:pPr marL="742950" lvl="1" indent="-285750">
              <a:lnSpc>
                <a:spcPct val="115000"/>
              </a:lnSpc>
            </a:pPr>
            <a:r>
              <a:rPr lang="en-US" sz="1600" dirty="0"/>
              <a:t>@WebServlet</a:t>
            </a:r>
            <a:r>
              <a:rPr lang="en-US" sz="1600" dirty="0" smtClean="0"/>
              <a:t>("/Dispatcher")</a:t>
            </a:r>
            <a:endParaRPr lang="en-AU" sz="1600" dirty="0" smtClean="0">
              <a:cs typeface="Arial" pitchFamily="34" charset="0"/>
            </a:endParaRPr>
          </a:p>
          <a:p>
            <a:pPr marL="742950" lvl="1" indent="-285750">
              <a:lnSpc>
                <a:spcPct val="115000"/>
              </a:lnSpc>
            </a:pPr>
            <a:r>
              <a:rPr lang="en-AU" sz="1600" dirty="0" smtClean="0">
                <a:cs typeface="Arial" pitchFamily="34" charset="0"/>
              </a:rPr>
              <a:t>public </a:t>
            </a:r>
            <a:r>
              <a:rPr lang="en-AU" sz="1600" dirty="0">
                <a:cs typeface="Arial" pitchFamily="34" charset="0"/>
              </a:rPr>
              <a:t>class Dispatcher extends HttpServlet { </a:t>
            </a:r>
          </a:p>
          <a:p>
            <a:pPr marL="742950" lvl="1" indent="-285750">
              <a:lnSpc>
                <a:spcPct val="115000"/>
              </a:lnSpc>
            </a:pPr>
            <a:r>
              <a:rPr lang="en-AU" sz="1600" dirty="0">
                <a:cs typeface="Arial" pitchFamily="34" charset="0"/>
              </a:rPr>
              <a:t>      public void doGet(</a:t>
            </a:r>
            <a:r>
              <a:rPr lang="en-AU" sz="1600" dirty="0" err="1">
                <a:cs typeface="Arial" pitchFamily="34" charset="0"/>
              </a:rPr>
              <a:t>HttpServletRequest</a:t>
            </a:r>
            <a:r>
              <a:rPr lang="en-AU" sz="1600" dirty="0">
                <a:cs typeface="Arial" pitchFamily="34" charset="0"/>
              </a:rPr>
              <a:t> </a:t>
            </a:r>
            <a:r>
              <a:rPr lang="en-AU" sz="1600" dirty="0" smtClean="0">
                <a:cs typeface="Arial" pitchFamily="34" charset="0"/>
              </a:rPr>
              <a:t> </a:t>
            </a:r>
            <a:r>
              <a:rPr lang="en-AU" sz="1600" dirty="0" err="1" smtClean="0">
                <a:cs typeface="Arial" pitchFamily="34" charset="0"/>
              </a:rPr>
              <a:t>req</a:t>
            </a:r>
            <a:r>
              <a:rPr lang="en-AU" sz="1600" dirty="0">
                <a:cs typeface="Arial" pitchFamily="34" charset="0"/>
              </a:rPr>
              <a:t>, HttpServletResponse res) {    </a:t>
            </a:r>
          </a:p>
          <a:p>
            <a:pPr marL="742950" lvl="1" indent="-285750">
              <a:lnSpc>
                <a:spcPct val="115000"/>
              </a:lnSpc>
            </a:pPr>
            <a:r>
              <a:rPr lang="en-AU" sz="1600" dirty="0">
                <a:cs typeface="Arial" pitchFamily="34" charset="0"/>
              </a:rPr>
              <a:t>             RequestDispatcher dispatcher = </a:t>
            </a:r>
          </a:p>
          <a:p>
            <a:pPr marL="742950" lvl="1" indent="-285750">
              <a:lnSpc>
                <a:spcPct val="115000"/>
              </a:lnSpc>
            </a:pPr>
            <a:r>
              <a:rPr lang="en-AU" sz="1600" dirty="0">
                <a:cs typeface="Arial" pitchFamily="34" charset="0"/>
              </a:rPr>
              <a:t>                                     request.getRequestDispatcher</a:t>
            </a:r>
            <a:r>
              <a:rPr lang="en-AU" sz="1600" dirty="0" smtClean="0">
                <a:cs typeface="Arial" pitchFamily="34" charset="0"/>
              </a:rPr>
              <a:t>("template.html"); </a:t>
            </a:r>
            <a:endParaRPr lang="en-AU" sz="1600" dirty="0">
              <a:cs typeface="Arial" pitchFamily="34" charset="0"/>
            </a:endParaRPr>
          </a:p>
          <a:p>
            <a:pPr marL="742950" lvl="1" indent="-285750">
              <a:lnSpc>
                <a:spcPct val="115000"/>
              </a:lnSpc>
            </a:pPr>
            <a:r>
              <a:rPr lang="en-AU" sz="1600" dirty="0">
                <a:cs typeface="Arial" pitchFamily="34" charset="0"/>
              </a:rPr>
              <a:t>             if (dispatcher != null) </a:t>
            </a:r>
          </a:p>
          <a:p>
            <a:pPr marL="742950" lvl="1" indent="-285750">
              <a:lnSpc>
                <a:spcPct val="115000"/>
              </a:lnSpc>
            </a:pPr>
            <a:r>
              <a:rPr lang="en-AU" sz="1600" dirty="0">
                <a:cs typeface="Arial" pitchFamily="34" charset="0"/>
              </a:rPr>
              <a:t>                      </a:t>
            </a:r>
            <a:r>
              <a:rPr lang="en-AU" sz="1600" dirty="0" err="1">
                <a:cs typeface="Arial" pitchFamily="34" charset="0"/>
              </a:rPr>
              <a:t>dispatcher.forward</a:t>
            </a:r>
            <a:r>
              <a:rPr lang="en-AU" sz="1600" dirty="0">
                <a:cs typeface="Arial" pitchFamily="34" charset="0"/>
              </a:rPr>
              <a:t>(request, response); </a:t>
            </a:r>
          </a:p>
          <a:p>
            <a:pPr marL="742950" lvl="1" indent="-285750">
              <a:lnSpc>
                <a:spcPct val="115000"/>
              </a:lnSpc>
            </a:pPr>
            <a:r>
              <a:rPr lang="en-AU" sz="1600" dirty="0">
                <a:cs typeface="Arial" pitchFamily="34" charset="0"/>
              </a:rPr>
              <a:t>      } </a:t>
            </a:r>
          </a:p>
          <a:p>
            <a:pPr marL="742950" lvl="1" indent="-285750">
              <a:lnSpc>
                <a:spcPct val="115000"/>
              </a:lnSpc>
            </a:pPr>
            <a:r>
              <a:rPr lang="en-AU" sz="1600" dirty="0">
                <a:cs typeface="Arial" pitchFamily="34" charset="0"/>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4</a:t>
            </a:r>
            <a:r>
              <a:rPr lang="en-US" sz="1200" dirty="0" smtClean="0"/>
              <a:t>.2</a:t>
            </a:r>
            <a:r>
              <a:rPr lang="en-US" sz="1200" dirty="0"/>
              <a:t>: Server / Client side dispatch </a:t>
            </a:r>
            <a:r>
              <a:rPr lang="en-US" dirty="0"/>
              <a:t/>
            </a:r>
            <a:br>
              <a:rPr lang="en-US" dirty="0"/>
            </a:br>
            <a:r>
              <a:rPr lang="en-US" sz="2000" dirty="0"/>
              <a:t>Sending Request &amp; Response </a:t>
            </a:r>
            <a:r>
              <a:rPr lang="en-US" sz="2000" dirty="0" smtClean="0"/>
              <a:t>objects</a:t>
            </a:r>
            <a:endParaRPr lang="en-US" sz="2000" dirty="0"/>
          </a:p>
        </p:txBody>
      </p:sp>
      <p:sp>
        <p:nvSpPr>
          <p:cNvPr id="4" name="Content Placeholder 3"/>
          <p:cNvSpPr>
            <a:spLocks noGrp="1"/>
          </p:cNvSpPr>
          <p:nvPr>
            <p:ph idx="1"/>
          </p:nvPr>
        </p:nvSpPr>
        <p:spPr/>
        <p:txBody>
          <a:bodyPr/>
          <a:lstStyle/>
          <a:p>
            <a:r>
              <a:rPr lang="en-US" sz="1800" dirty="0"/>
              <a:t>The </a:t>
            </a:r>
            <a:r>
              <a:rPr lang="en-US" sz="1800" dirty="0" err="1"/>
              <a:t>ServletRequest</a:t>
            </a:r>
            <a:r>
              <a:rPr lang="en-US" sz="1800" dirty="0"/>
              <a:t> object also exposes three methods to pass/retrieve/remove parameters between requests. </a:t>
            </a:r>
          </a:p>
          <a:p>
            <a:pPr lvl="1"/>
            <a:r>
              <a:rPr lang="en-US" sz="1600" dirty="0" err="1"/>
              <a:t>setAtttribute</a:t>
            </a:r>
            <a:r>
              <a:rPr lang="en-US" sz="1600" dirty="0"/>
              <a:t>() </a:t>
            </a:r>
          </a:p>
          <a:p>
            <a:pPr lvl="1"/>
            <a:r>
              <a:rPr lang="en-US" sz="1600" dirty="0" err="1"/>
              <a:t>getAttribute</a:t>
            </a:r>
            <a:r>
              <a:rPr lang="en-US" sz="1600" dirty="0"/>
              <a:t>()</a:t>
            </a:r>
          </a:p>
          <a:p>
            <a:pPr lvl="1"/>
            <a:r>
              <a:rPr lang="en-US" sz="1600" dirty="0" err="1"/>
              <a:t>removeAttribute</a:t>
            </a:r>
            <a:r>
              <a:rPr lang="en-US" sz="1600" dirty="0"/>
              <a:t>()</a:t>
            </a:r>
          </a:p>
          <a:p>
            <a:r>
              <a:rPr lang="en-US" sz="1600" dirty="0"/>
              <a:t>For </a:t>
            </a:r>
            <a:r>
              <a:rPr lang="en-US" sz="1600" dirty="0" err="1"/>
              <a:t>eg</a:t>
            </a:r>
            <a:r>
              <a:rPr lang="en-US" sz="1600" dirty="0"/>
              <a:t>:</a:t>
            </a:r>
          </a:p>
          <a:p>
            <a:endParaRPr lang="en-US" dirty="0"/>
          </a:p>
        </p:txBody>
      </p:sp>
      <p:sp>
        <p:nvSpPr>
          <p:cNvPr id="5" name="Rounded Rectangle 4"/>
          <p:cNvSpPr>
            <a:spLocks noChangeArrowheads="1"/>
          </p:cNvSpPr>
          <p:nvPr/>
        </p:nvSpPr>
        <p:spPr bwMode="auto">
          <a:xfrm>
            <a:off x="525876" y="3339549"/>
            <a:ext cx="7867650" cy="2255706"/>
          </a:xfrm>
          <a:prstGeom prst="roundRect">
            <a:avLst>
              <a:gd name="adj" fmla="val 16667"/>
            </a:avLst>
          </a:prstGeom>
          <a:noFill/>
          <a:ln w="12700" algn="ctr">
            <a:solidFill>
              <a:schemeClr val="tx1"/>
            </a:solidFill>
            <a:round/>
            <a:headEnd/>
            <a:tailEnd/>
          </a:ln>
        </p:spPr>
        <p:txBody>
          <a:bodyPr anchor="ctr"/>
          <a:lstStyle/>
          <a:p>
            <a:pPr marL="742950" lvl="1" indent="-285750">
              <a:lnSpc>
                <a:spcPct val="115000"/>
              </a:lnSpc>
              <a:spcBef>
                <a:spcPct val="20000"/>
              </a:spcBef>
            </a:pPr>
            <a:r>
              <a:rPr lang="en-AU" sz="1600" dirty="0">
                <a:cs typeface="Arial" pitchFamily="34" charset="0"/>
              </a:rPr>
              <a:t>protected void doGet(</a:t>
            </a:r>
            <a:r>
              <a:rPr lang="en-AU" sz="1600" dirty="0" err="1">
                <a:cs typeface="Arial" pitchFamily="34" charset="0"/>
              </a:rPr>
              <a:t>HttpServletRequest</a:t>
            </a:r>
            <a:r>
              <a:rPr lang="en-AU" sz="1600" dirty="0">
                <a:cs typeface="Arial" pitchFamily="34" charset="0"/>
              </a:rPr>
              <a:t> </a:t>
            </a:r>
            <a:r>
              <a:rPr lang="en-AU" sz="1600" dirty="0" err="1">
                <a:cs typeface="Arial" pitchFamily="34" charset="0"/>
              </a:rPr>
              <a:t>req</a:t>
            </a:r>
            <a:r>
              <a:rPr lang="en-AU" sz="1600" dirty="0">
                <a:cs typeface="Arial" pitchFamily="34" charset="0"/>
              </a:rPr>
              <a:t>, HttpServletResponse res) {   </a:t>
            </a:r>
          </a:p>
          <a:p>
            <a:pPr marL="742950" lvl="1" indent="-285750">
              <a:lnSpc>
                <a:spcPct val="115000"/>
              </a:lnSpc>
              <a:spcBef>
                <a:spcPct val="20000"/>
              </a:spcBef>
            </a:pPr>
            <a:r>
              <a:rPr lang="en-AU" sz="1600" dirty="0">
                <a:cs typeface="Arial" pitchFamily="34" charset="0"/>
              </a:rPr>
              <a:t>        </a:t>
            </a:r>
            <a:r>
              <a:rPr lang="en-AU" sz="1600" dirty="0" smtClean="0">
                <a:cs typeface="Arial" pitchFamily="34" charset="0"/>
              </a:rPr>
              <a:t>req.setAttribute</a:t>
            </a:r>
            <a:r>
              <a:rPr lang="en-AU" sz="1600" dirty="0">
                <a:cs typeface="Arial" pitchFamily="34" charset="0"/>
              </a:rPr>
              <a:t>("exception", new ItemNotFoundException());</a:t>
            </a:r>
          </a:p>
          <a:p>
            <a:pPr marL="742950" lvl="1" indent="-285750">
              <a:lnSpc>
                <a:spcPct val="115000"/>
              </a:lnSpc>
              <a:spcBef>
                <a:spcPct val="20000"/>
              </a:spcBef>
            </a:pPr>
            <a:r>
              <a:rPr lang="en-AU" sz="1600" dirty="0">
                <a:cs typeface="Arial" pitchFamily="34" charset="0"/>
              </a:rPr>
              <a:t>        getServletContext().</a:t>
            </a:r>
            <a:r>
              <a:rPr lang="en-AU" sz="1600" dirty="0" err="1">
                <a:cs typeface="Arial" pitchFamily="34" charset="0"/>
              </a:rPr>
              <a:t>getRequestDispatcher</a:t>
            </a:r>
            <a:r>
              <a:rPr lang="en-AU" sz="1600" dirty="0">
                <a:cs typeface="Arial" pitchFamily="34" charset="0"/>
              </a:rPr>
              <a:t>("/</a:t>
            </a:r>
            <a:r>
              <a:rPr lang="en-AU" sz="1600" dirty="0" err="1">
                <a:cs typeface="Arial" pitchFamily="34" charset="0"/>
              </a:rPr>
              <a:t>errorservlet</a:t>
            </a:r>
            <a:r>
              <a:rPr lang="en-AU" sz="1600" dirty="0">
                <a:cs typeface="Arial" pitchFamily="34" charset="0"/>
              </a:rPr>
              <a:t>")</a:t>
            </a:r>
          </a:p>
          <a:p>
            <a:pPr marL="742950" lvl="1" indent="-285750">
              <a:lnSpc>
                <a:spcPct val="115000"/>
              </a:lnSpc>
              <a:spcBef>
                <a:spcPct val="20000"/>
              </a:spcBef>
            </a:pPr>
            <a:r>
              <a:rPr lang="en-AU" sz="1600" dirty="0">
                <a:cs typeface="Arial" pitchFamily="34" charset="0"/>
              </a:rPr>
              <a:t>                                                                                  .forward(</a:t>
            </a:r>
            <a:r>
              <a:rPr lang="en-AU" sz="1600" dirty="0" err="1">
                <a:cs typeface="Arial" pitchFamily="34" charset="0"/>
              </a:rPr>
              <a:t>req</a:t>
            </a:r>
            <a:r>
              <a:rPr lang="en-AU" sz="1600" dirty="0">
                <a:cs typeface="Arial" pitchFamily="34" charset="0"/>
              </a:rPr>
              <a:t>, res);</a:t>
            </a:r>
          </a:p>
          <a:p>
            <a:pPr marL="742950" lvl="1" indent="-285750">
              <a:lnSpc>
                <a:spcPct val="115000"/>
              </a:lnSpc>
              <a:spcBef>
                <a:spcPct val="20000"/>
              </a:spcBef>
            </a:pPr>
            <a:r>
              <a:rPr lang="en-AU" sz="1600" dirty="0">
                <a:cs typeface="Arial" pitchFamily="34" charset="0"/>
              </a:rPr>
              <a:t>}</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03814cf005c1043a69fcbf3e0b60b2c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1aa2d91e2c97cf3ea1917b84d2ae9624"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Demos</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ACE7B-3E44-4402-A304-DEB7F0348060}"/>
</file>

<file path=customXml/itemProps2.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6322</TotalTime>
  <Words>3082</Words>
  <Application>Microsoft Office PowerPoint</Application>
  <PresentationFormat>On-screen Show (4:3)</PresentationFormat>
  <Paragraphs>319</Paragraphs>
  <Slides>21</Slides>
  <Notes>21</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21</vt:i4>
      </vt:variant>
    </vt:vector>
  </HeadingPairs>
  <TitlesOfParts>
    <vt:vector size="36" baseType="lpstr">
      <vt:lpstr>ＭＳ Ｐゴシック</vt:lpstr>
      <vt:lpstr>Arial</vt:lpstr>
      <vt:lpstr>Calibri</vt:lpstr>
      <vt:lpstr>Candara</vt:lpstr>
      <vt:lpstr>Georgia</vt:lpstr>
      <vt:lpstr>Helvetica Light</vt:lpstr>
      <vt:lpstr>Times New Roman</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Java Servlets   3.0</vt:lpstr>
      <vt:lpstr>Lesson Objectives</vt:lpstr>
      <vt:lpstr>4.1: Request Dispatcher Inter-servlet Communication</vt:lpstr>
      <vt:lpstr>4.2: Server / Client side dispatch  Invoking Web Resources</vt:lpstr>
      <vt:lpstr>4.2: Server / Client side dispatch  Concept of ServletContext </vt:lpstr>
      <vt:lpstr>4.2: Server / Client side dispatch  Creation of RequestDispatcher</vt:lpstr>
      <vt:lpstr>4.2: Server / Client side dispatch  Creation of RequestDispatcher</vt:lpstr>
      <vt:lpstr>4.2: Server / Client side dispatch  Using RequestDispatcher</vt:lpstr>
      <vt:lpstr>4.2: Server / Client side dispatch  Sending Request &amp; Response objects</vt:lpstr>
      <vt:lpstr>Demo</vt:lpstr>
      <vt:lpstr>Demo</vt:lpstr>
      <vt:lpstr>4.2: Server / Client side dispatch  Client side Dispatch</vt:lpstr>
      <vt:lpstr>Demo</vt:lpstr>
      <vt:lpstr>4.2: Server / Client side dispatch Comparison</vt:lpstr>
      <vt:lpstr>4.3: Communication and Sharing Data between Servlets Sharing Data between Servlets</vt:lpstr>
      <vt:lpstr>4.3: Communication and Sharing Data between Servlets Sharing Information: Usage</vt:lpstr>
      <vt:lpstr>Demo</vt:lpstr>
      <vt:lpstr>Summary</vt:lpstr>
      <vt:lpstr>Review Question</vt:lpstr>
      <vt:lpstr>Review Question</vt:lpstr>
      <vt:lpstr>Review Question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348</cp:revision>
  <dcterms:created xsi:type="dcterms:W3CDTF">2012-05-18T02:59:15Z</dcterms:created>
  <dcterms:modified xsi:type="dcterms:W3CDTF">2019-02-12T11:23:05Z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